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341" r:id="rId9"/>
    <p:sldId id="342" r:id="rId10"/>
    <p:sldId id="263" r:id="rId11"/>
    <p:sldId id="264" r:id="rId12"/>
    <p:sldId id="272" r:id="rId13"/>
    <p:sldId id="273" r:id="rId14"/>
    <p:sldId id="271" r:id="rId15"/>
    <p:sldId id="350" r:id="rId16"/>
    <p:sldId id="351" r:id="rId17"/>
    <p:sldId id="352" r:id="rId18"/>
    <p:sldId id="353" r:id="rId19"/>
    <p:sldId id="354" r:id="rId20"/>
    <p:sldId id="340" r:id="rId21"/>
    <p:sldId id="285" r:id="rId22"/>
    <p:sldId id="343" r:id="rId23"/>
    <p:sldId id="344" r:id="rId24"/>
    <p:sldId id="357" r:id="rId25"/>
    <p:sldId id="313" r:id="rId26"/>
    <p:sldId id="314" r:id="rId27"/>
    <p:sldId id="355" r:id="rId28"/>
    <p:sldId id="315" r:id="rId29"/>
    <p:sldId id="286" r:id="rId30"/>
    <p:sldId id="287" r:id="rId31"/>
    <p:sldId id="289" r:id="rId32"/>
    <p:sldId id="325" r:id="rId33"/>
    <p:sldId id="326" r:id="rId34"/>
    <p:sldId id="327" r:id="rId35"/>
    <p:sldId id="328" r:id="rId36"/>
    <p:sldId id="329" r:id="rId37"/>
    <p:sldId id="330" r:id="rId38"/>
    <p:sldId id="290" r:id="rId39"/>
    <p:sldId id="332" r:id="rId40"/>
    <p:sldId id="324" r:id="rId41"/>
    <p:sldId id="291" r:id="rId42"/>
    <p:sldId id="322" r:id="rId43"/>
    <p:sldId id="323" r:id="rId44"/>
    <p:sldId id="334" r:id="rId45"/>
    <p:sldId id="333" r:id="rId46"/>
    <p:sldId id="292" r:id="rId47"/>
    <p:sldId id="293" r:id="rId48"/>
    <p:sldId id="294" r:id="rId49"/>
    <p:sldId id="295" r:id="rId50"/>
    <p:sldId id="296" r:id="rId51"/>
    <p:sldId id="297" r:id="rId52"/>
    <p:sldId id="318" r:id="rId53"/>
    <p:sldId id="316" r:id="rId54"/>
    <p:sldId id="317" r:id="rId55"/>
    <p:sldId id="335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19" r:id="rId65"/>
    <p:sldId id="320" r:id="rId66"/>
    <p:sldId id="321" r:id="rId67"/>
    <p:sldId id="358" r:id="rId68"/>
    <p:sldId id="359" r:id="rId69"/>
    <p:sldId id="360" r:id="rId70"/>
    <p:sldId id="306" r:id="rId71"/>
    <p:sldId id="310" r:id="rId72"/>
    <p:sldId id="308" r:id="rId73"/>
    <p:sldId id="356" r:id="rId74"/>
    <p:sldId id="309" r:id="rId75"/>
    <p:sldId id="311" r:id="rId76"/>
    <p:sldId id="312" r:id="rId77"/>
    <p:sldId id="336" r:id="rId78"/>
    <p:sldId id="337" r:id="rId79"/>
    <p:sldId id="361" r:id="rId80"/>
    <p:sldId id="338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2B"/>
    <a:srgbClr val="DDB1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89E1302-9D20-49BC-965A-AE2CC99598AE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4F4E586-52AE-40C3-9A61-289E0B7EA366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Bohol Vision Sharing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March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87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Why Bohol?	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4525963"/>
          </a:xfrm>
        </p:spPr>
        <p:txBody>
          <a:bodyPr>
            <a:noAutofit/>
          </a:bodyPr>
          <a:lstStyle/>
          <a:p>
            <a:r>
              <a:rPr lang="en-US" sz="3000" dirty="0" smtClean="0"/>
              <a:t>Chosen End Times Location</a:t>
            </a:r>
          </a:p>
          <a:p>
            <a:r>
              <a:rPr lang="en-US" sz="3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Idolatry </a:t>
            </a:r>
            <a:r>
              <a:rPr lang="en-US" sz="3000" dirty="0" smtClean="0"/>
              <a:t>has left a curse on the land</a:t>
            </a:r>
          </a:p>
          <a:p>
            <a:r>
              <a:rPr lang="en-US" sz="3000" b="1" dirty="0" smtClean="0">
                <a:solidFill>
                  <a:srgbClr val="FFC000"/>
                </a:solidFill>
              </a:rPr>
              <a:t>Revival,</a:t>
            </a:r>
            <a:r>
              <a:rPr lang="en-US" sz="3000" dirty="0" smtClean="0">
                <a:solidFill>
                  <a:srgbClr val="FFC000"/>
                </a:solidFill>
              </a:rPr>
              <a:t> </a:t>
            </a:r>
            <a:r>
              <a:rPr lang="en-US" sz="3000" dirty="0" smtClean="0"/>
              <a:t>if they accept it, </a:t>
            </a:r>
            <a:r>
              <a:rPr lang="en-US" sz="3000" dirty="0" smtClean="0">
                <a:solidFill>
                  <a:srgbClr val="FFC000"/>
                </a:solidFill>
              </a:rPr>
              <a:t>will make history</a:t>
            </a:r>
          </a:p>
          <a:p>
            <a:r>
              <a:rPr lang="en-US" sz="3000" dirty="0" smtClean="0"/>
              <a:t>Place for </a:t>
            </a:r>
            <a:r>
              <a:rPr lang="en-US" sz="3000" dirty="0" smtClean="0">
                <a:solidFill>
                  <a:srgbClr val="FFC000"/>
                </a:solidFill>
                <a:effectLst/>
              </a:rPr>
              <a:t>end times </a:t>
            </a:r>
            <a:r>
              <a:rPr lang="en-US" sz="3000" b="1" dirty="0" smtClean="0">
                <a:solidFill>
                  <a:srgbClr val="FFC000"/>
                </a:solidFill>
                <a:effectLst/>
              </a:rPr>
              <a:t>Equipping &amp; Training</a:t>
            </a:r>
          </a:p>
          <a:p>
            <a:r>
              <a:rPr lang="en-US" sz="3000" b="1" dirty="0" smtClean="0">
                <a:solidFill>
                  <a:srgbClr val="FFC000"/>
                </a:solidFill>
              </a:rPr>
              <a:t>Blessings Withheld</a:t>
            </a:r>
            <a:r>
              <a:rPr lang="en-US" sz="3000" dirty="0" smtClean="0"/>
              <a:t>, will be released suddenly</a:t>
            </a:r>
          </a:p>
          <a:p>
            <a:r>
              <a:rPr lang="en-US" sz="3000" dirty="0" smtClean="0"/>
              <a:t>Economic Development </a:t>
            </a:r>
            <a:r>
              <a:rPr lang="en-US" sz="3000" dirty="0" smtClean="0">
                <a:solidFill>
                  <a:srgbClr val="FFC000"/>
                </a:solidFill>
              </a:rPr>
              <a:t>will reveal God’s goodness</a:t>
            </a:r>
            <a:endParaRPr lang="en-US" sz="3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89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Revival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Our Main </a:t>
            </a:r>
            <a:r>
              <a:rPr lang="en-US" sz="3200" dirty="0" smtClean="0"/>
              <a:t>objective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My Main </a:t>
            </a:r>
            <a:r>
              <a:rPr lang="en-US" sz="3200" dirty="0" smtClean="0"/>
              <a:t>task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Our only eternal objective </a:t>
            </a:r>
          </a:p>
          <a:p>
            <a:r>
              <a:rPr lang="en-US" sz="3200" dirty="0" smtClean="0"/>
              <a:t>Will overthrow current order, establish miracles and righteousness as normal</a:t>
            </a:r>
          </a:p>
          <a:p>
            <a:r>
              <a:rPr lang="en-US" sz="3200" dirty="0" smtClean="0"/>
              <a:t>All projects relate back to this objective somehow, </a:t>
            </a:r>
            <a:r>
              <a:rPr lang="en-US" sz="3200" b="1" dirty="0" smtClean="0">
                <a:solidFill>
                  <a:srgbClr val="FFC000"/>
                </a:solidFill>
              </a:rPr>
              <a:t>even if not obvious</a:t>
            </a:r>
            <a:endParaRPr lang="en-US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4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Revival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New move of God, will upset old order</a:t>
            </a:r>
          </a:p>
          <a:p>
            <a:r>
              <a:rPr lang="en-US" sz="2800" b="1" u="sng" dirty="0" smtClean="0">
                <a:solidFill>
                  <a:srgbClr val="FFFF00"/>
                </a:solidFill>
              </a:rPr>
              <a:t>Foundations of the Kingdom </a:t>
            </a:r>
            <a:r>
              <a:rPr lang="en-US" sz="2800" dirty="0" smtClean="0"/>
              <a:t>will change what ministry and church life look like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Communion </a:t>
            </a:r>
            <a:r>
              <a:rPr lang="en-US" sz="2800" dirty="0" smtClean="0"/>
              <a:t>(fellowship) will be common</a:t>
            </a:r>
          </a:p>
          <a:p>
            <a:r>
              <a:rPr lang="en-US" sz="2800" dirty="0" smtClean="0"/>
              <a:t>Miracles, Angels, Baptism of Fire, Worship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eople will </a:t>
            </a:r>
            <a:r>
              <a:rPr lang="en-US" sz="2800" b="1" dirty="0" smtClean="0">
                <a:solidFill>
                  <a:srgbClr val="FFFF00"/>
                </a:solidFill>
              </a:rPr>
              <a:t>come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from all over the world </a:t>
            </a:r>
            <a:r>
              <a:rPr lang="en-US" sz="2800" dirty="0" smtClean="0"/>
              <a:t>to experience it</a:t>
            </a:r>
          </a:p>
          <a:p>
            <a:pPr marL="36576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57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Income</a:t>
            </a:r>
            <a:r>
              <a:rPr lang="en-US" sz="3200" dirty="0" smtClean="0"/>
              <a:t> Making projects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Tourism</a:t>
            </a:r>
            <a:r>
              <a:rPr lang="en-US" sz="3200" dirty="0" smtClean="0"/>
              <a:t>, Hospitality, Sports 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Manufacturing</a:t>
            </a:r>
            <a:r>
              <a:rPr lang="en-US" sz="3200" dirty="0" smtClean="0"/>
              <a:t>, gives jobs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Charity</a:t>
            </a:r>
            <a:r>
              <a:rPr lang="en-US" sz="3200" dirty="0" smtClean="0"/>
              <a:t> projects, care for needy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Housing</a:t>
            </a:r>
            <a:r>
              <a:rPr lang="en-US" sz="3200" dirty="0" smtClean="0"/>
              <a:t>, real estate development</a:t>
            </a:r>
          </a:p>
          <a:p>
            <a:r>
              <a:rPr lang="en-US" sz="3200" dirty="0" smtClean="0"/>
              <a:t>ALL </a:t>
            </a:r>
            <a:r>
              <a:rPr lang="en-US" sz="3200" b="1" dirty="0" smtClean="0">
                <a:solidFill>
                  <a:srgbClr val="FFC000"/>
                </a:solidFill>
              </a:rPr>
              <a:t>Media</a:t>
            </a:r>
            <a:r>
              <a:rPr lang="en-US" sz="3200" dirty="0" smtClean="0"/>
              <a:t>: printed, movies, music</a:t>
            </a:r>
          </a:p>
          <a:p>
            <a:r>
              <a:rPr lang="en-US" sz="3200" dirty="0" smtClean="0"/>
              <a:t>Direct </a:t>
            </a:r>
            <a:r>
              <a:rPr lang="en-US" sz="3200" b="1" dirty="0" smtClean="0">
                <a:solidFill>
                  <a:srgbClr val="FFC000"/>
                </a:solidFill>
              </a:rPr>
              <a:t>Ministry</a:t>
            </a:r>
            <a:r>
              <a:rPr lang="en-US" sz="3200" dirty="0" smtClean="0"/>
              <a:t> Projects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17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9540"/>
            <a:ext cx="8229600" cy="518226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/>
              </a:rPr>
              <a:t>Projects affect revival</a:t>
            </a:r>
            <a:r>
              <a:rPr lang="en-US" sz="3200" dirty="0" smtClean="0">
                <a:effectLst/>
              </a:rPr>
              <a:t>, help to support and fund it</a:t>
            </a:r>
          </a:p>
          <a:p>
            <a:r>
              <a:rPr lang="en-US" sz="3200" dirty="0" smtClean="0">
                <a:effectLst/>
              </a:rPr>
              <a:t>Some merely bring a lot of </a:t>
            </a:r>
            <a:r>
              <a:rPr lang="en-US" sz="3200" b="1" dirty="0" smtClean="0">
                <a:solidFill>
                  <a:srgbClr val="FFFF00"/>
                </a:solidFill>
                <a:effectLst/>
              </a:rPr>
              <a:t>happiness or comfort </a:t>
            </a:r>
            <a:r>
              <a:rPr lang="en-US" sz="3200" dirty="0" smtClean="0">
                <a:effectLst/>
              </a:rPr>
              <a:t>to people </a:t>
            </a:r>
          </a:p>
          <a:p>
            <a:r>
              <a:rPr lang="en-US" sz="3200" dirty="0" smtClean="0"/>
              <a:t>Some are very </a:t>
            </a:r>
            <a:r>
              <a:rPr lang="en-US" sz="3200" b="1" dirty="0" smtClean="0">
                <a:solidFill>
                  <a:srgbClr val="FFFF00"/>
                </a:solidFill>
              </a:rPr>
              <a:t>practical and utilitarian </a:t>
            </a:r>
            <a:r>
              <a:rPr lang="en-US" sz="3200" dirty="0" smtClean="0"/>
              <a:t>giving jobs or making things</a:t>
            </a:r>
            <a:endParaRPr lang="en-US" sz="3200" dirty="0" smtClean="0">
              <a:effectLst/>
            </a:endParaRPr>
          </a:p>
          <a:p>
            <a:r>
              <a:rPr lang="en-US" sz="3200" b="1" dirty="0" smtClean="0">
                <a:effectLst/>
              </a:rPr>
              <a:t>The projects have no eternal value</a:t>
            </a:r>
            <a:r>
              <a:rPr lang="en-US" sz="3200" dirty="0" smtClean="0">
                <a:effectLst/>
              </a:rPr>
              <a:t>, </a:t>
            </a:r>
            <a:r>
              <a:rPr lang="en-US" sz="3200" b="1" dirty="0" smtClean="0">
                <a:solidFill>
                  <a:srgbClr val="FFFF00"/>
                </a:solidFill>
                <a:effectLst/>
              </a:rPr>
              <a:t>only souls and the effect on people's souls is what endures.</a:t>
            </a:r>
            <a:endParaRPr lang="en-US" sz="3200" b="1" dirty="0" smtClean="0">
              <a:effectLst/>
            </a:endParaRPr>
          </a:p>
          <a:p>
            <a:endParaRPr lang="en-US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dirty="0" smtClean="0"/>
              <a:t>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Planning many years already </a:t>
            </a:r>
          </a:p>
          <a:p>
            <a:r>
              <a:rPr lang="en-US" sz="2800" dirty="0" smtClean="0"/>
              <a:t>A great many details shown by God, </a:t>
            </a:r>
          </a:p>
          <a:p>
            <a:r>
              <a:rPr lang="en-US" sz="2800" dirty="0" smtClean="0"/>
              <a:t>it is a BURDEN people do not understand</a:t>
            </a:r>
          </a:p>
          <a:p>
            <a:r>
              <a:rPr lang="en-US" sz="2800" dirty="0" smtClean="0"/>
              <a:t>God said, Yes we will do ALL THESE THINGS … </a:t>
            </a:r>
            <a:r>
              <a:rPr lang="en-US" sz="2800" b="1" dirty="0" smtClean="0">
                <a:solidFill>
                  <a:srgbClr val="FFC000"/>
                </a:solidFill>
              </a:rPr>
              <a:t>BUT SO WHAT?!</a:t>
            </a:r>
          </a:p>
          <a:p>
            <a:r>
              <a:rPr lang="en-US" sz="2800" dirty="0" smtClean="0"/>
              <a:t>End Times …. Fate of our projects? 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Always remind yourself, it’s the PEOPLE we need to affect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12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List of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Bethsaida</a:t>
            </a:r>
            <a:r>
              <a:rPr lang="en-US" dirty="0" smtClean="0"/>
              <a:t> Fish Farm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Ambassador</a:t>
            </a:r>
            <a:r>
              <a:rPr lang="en-US" dirty="0" smtClean="0"/>
              <a:t> Hotel, and Others 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Sympatico</a:t>
            </a:r>
            <a:r>
              <a:rPr lang="en-US" dirty="0" smtClean="0"/>
              <a:t> Theme Park </a:t>
            </a:r>
          </a:p>
          <a:p>
            <a:r>
              <a:rPr lang="en-US" dirty="0" smtClean="0"/>
              <a:t>New Town “</a:t>
            </a:r>
            <a:r>
              <a:rPr lang="en-US" b="1" dirty="0" smtClean="0">
                <a:solidFill>
                  <a:srgbClr val="FFC000"/>
                </a:solidFill>
              </a:rPr>
              <a:t>Gloria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Bohol Christian University (</a:t>
            </a:r>
            <a:r>
              <a:rPr lang="en-US" dirty="0" err="1" smtClean="0"/>
              <a:t>BCU</a:t>
            </a:r>
            <a:r>
              <a:rPr lang="en-US" dirty="0" smtClean="0"/>
              <a:t>)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Golden Days</a:t>
            </a:r>
            <a:r>
              <a:rPr lang="en-US" dirty="0" smtClean="0"/>
              <a:t> Care (100ha), 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Children’s village</a:t>
            </a:r>
            <a:r>
              <a:rPr lang="en-US" dirty="0" smtClean="0"/>
              <a:t> (100ha), </a:t>
            </a:r>
          </a:p>
          <a:p>
            <a:r>
              <a:rPr lang="en-US" dirty="0" smtClean="0"/>
              <a:t>Shepherd’s Haven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Manufacturing</a:t>
            </a:r>
            <a:r>
              <a:rPr lang="en-US" dirty="0" smtClean="0"/>
              <a:t>, Construction, Hardware</a:t>
            </a:r>
          </a:p>
        </p:txBody>
      </p:sp>
    </p:spTree>
    <p:extLst>
      <p:ext uri="{BB962C8B-B14F-4D97-AF65-F5344CB8AC3E}">
        <p14:creationId xmlns:p14="http://schemas.microsoft.com/office/powerpoint/2010/main" val="339501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7467600" cy="58213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Housing, </a:t>
            </a:r>
            <a:r>
              <a:rPr lang="en-US" dirty="0" smtClean="0"/>
              <a:t>Retail</a:t>
            </a:r>
            <a:r>
              <a:rPr lang="en-US" dirty="0"/>
              <a:t>, </a:t>
            </a:r>
            <a:r>
              <a:rPr lang="en-US" b="1" dirty="0" smtClean="0">
                <a:solidFill>
                  <a:srgbClr val="FFC000"/>
                </a:solidFill>
              </a:rPr>
              <a:t>Restaurants</a:t>
            </a:r>
            <a:endParaRPr lang="en-US" dirty="0"/>
          </a:p>
          <a:p>
            <a:r>
              <a:rPr lang="en-US" b="1" dirty="0">
                <a:solidFill>
                  <a:srgbClr val="FFC000"/>
                </a:solidFill>
              </a:rPr>
              <a:t>Shipping</a:t>
            </a:r>
            <a:r>
              <a:rPr lang="en-US" dirty="0"/>
              <a:t>, </a:t>
            </a:r>
            <a:r>
              <a:rPr lang="en-US" dirty="0" smtClean="0"/>
              <a:t>Horses, Farming</a:t>
            </a:r>
            <a:endParaRPr lang="en-US" dirty="0"/>
          </a:p>
          <a:p>
            <a:r>
              <a:rPr lang="en-US" b="1" dirty="0" smtClean="0">
                <a:solidFill>
                  <a:srgbClr val="FFC000"/>
                </a:solidFill>
              </a:rPr>
              <a:t>ALL Media</a:t>
            </a:r>
            <a:r>
              <a:rPr lang="en-US" dirty="0" smtClean="0"/>
              <a:t>: TV, Radio, Movies, Websites, book publishing, magazines, Apps, DVD’s, </a:t>
            </a:r>
            <a:r>
              <a:rPr lang="en-US" dirty="0"/>
              <a:t>Event </a:t>
            </a:r>
            <a:r>
              <a:rPr lang="en-US" dirty="0" smtClean="0"/>
              <a:t>Production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FFC000"/>
                </a:solidFill>
              </a:rPr>
              <a:t>sports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Ministry: 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Retreat center</a:t>
            </a:r>
            <a:r>
              <a:rPr lang="en-US" dirty="0" smtClean="0"/>
              <a:t>, outreach teams, overseas mission bases, local training campus, </a:t>
            </a:r>
            <a:r>
              <a:rPr lang="en-US" b="1" dirty="0" smtClean="0">
                <a:solidFill>
                  <a:srgbClr val="FFC000"/>
                </a:solidFill>
              </a:rPr>
              <a:t>Pastor’s network</a:t>
            </a:r>
            <a:r>
              <a:rPr lang="en-US" dirty="0" smtClean="0"/>
              <a:t>, church planting, </a:t>
            </a:r>
            <a:r>
              <a:rPr lang="en-US" b="1" dirty="0" smtClean="0">
                <a:solidFill>
                  <a:srgbClr val="FFC000"/>
                </a:solidFill>
              </a:rPr>
              <a:t>Prophetic equipping and training in healing</a:t>
            </a:r>
          </a:p>
          <a:p>
            <a:pPr lvl="1"/>
            <a:r>
              <a:rPr lang="en-US" dirty="0" smtClean="0"/>
              <a:t>Revival coming will be legendary</a:t>
            </a:r>
          </a:p>
          <a:p>
            <a:r>
              <a:rPr lang="en-US" dirty="0" smtClean="0"/>
              <a:t>… </a:t>
            </a:r>
            <a:r>
              <a:rPr lang="en-US" dirty="0"/>
              <a:t>and more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00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First Steps: Prayer, Intercession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Unseen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/>
              <a:t>activity to most people </a:t>
            </a:r>
          </a:p>
          <a:p>
            <a:r>
              <a:rPr lang="en-US" sz="2800" dirty="0" smtClean="0"/>
              <a:t>Holy Spirit moved to give burdens and </a:t>
            </a:r>
            <a:r>
              <a:rPr lang="en-US" sz="2800" b="1" dirty="0" smtClean="0">
                <a:solidFill>
                  <a:srgbClr val="FFFF00"/>
                </a:solidFill>
              </a:rPr>
              <a:t>visions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/>
              <a:t>to MANY people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Angels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/>
              <a:t>released to prepare the land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Prophecy led to Prayer </a:t>
            </a:r>
            <a:r>
              <a:rPr lang="en-US" sz="2800" dirty="0" smtClean="0"/>
              <a:t>that laid the first foundations that we see or know of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Spiritual warfare</a:t>
            </a:r>
            <a:r>
              <a:rPr lang="en-US" sz="2800" dirty="0" smtClean="0"/>
              <a:t>, removing principality (religion), fighting witches, planting seeds. Etc. </a:t>
            </a:r>
          </a:p>
          <a:p>
            <a:r>
              <a:rPr lang="en-US" sz="2800" dirty="0" smtClean="0"/>
              <a:t>Things already in motion before its visible</a:t>
            </a:r>
          </a:p>
        </p:txBody>
      </p:sp>
    </p:spTree>
    <p:extLst>
      <p:ext uri="{BB962C8B-B14F-4D97-AF65-F5344CB8AC3E}">
        <p14:creationId xmlns:p14="http://schemas.microsoft.com/office/powerpoint/2010/main" val="381582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Big Visible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Bethsaida Fish Farm</a:t>
            </a:r>
          </a:p>
          <a:p>
            <a:r>
              <a:rPr lang="en-US" sz="3200" dirty="0" smtClean="0"/>
              <a:t>SUPPORT PROJECTS to make it possible </a:t>
            </a:r>
          </a:p>
          <a:p>
            <a:pPr lvl="1"/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TK- Construction</a:t>
            </a:r>
          </a:p>
          <a:p>
            <a:pPr lvl="1"/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DIY – Hardware Store</a:t>
            </a:r>
          </a:p>
          <a:p>
            <a:pPr lvl="1"/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Fortress – </a:t>
            </a:r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Prefab </a:t>
            </a:r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Concrete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Planning Department &amp; Design Team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Ministry and Charity</a:t>
            </a:r>
            <a:r>
              <a:rPr lang="en-US" sz="3200" dirty="0" smtClean="0"/>
              <a:t> on-going--busy!!</a:t>
            </a:r>
          </a:p>
          <a:p>
            <a:r>
              <a:rPr lang="en-US" sz="3200" dirty="0" smtClean="0"/>
              <a:t>Other projects as we like, </a:t>
            </a:r>
            <a:r>
              <a:rPr lang="en-US" sz="3200" dirty="0" err="1" smtClean="0"/>
              <a:t>eg</a:t>
            </a:r>
            <a:r>
              <a:rPr lang="en-US" sz="3200" dirty="0" smtClean="0"/>
              <a:t>, </a:t>
            </a:r>
            <a:r>
              <a:rPr lang="en-US" sz="3200" b="1" dirty="0" smtClean="0">
                <a:solidFill>
                  <a:srgbClr val="FFFF00"/>
                </a:solidFill>
              </a:rPr>
              <a:t>Horses </a:t>
            </a:r>
          </a:p>
        </p:txBody>
      </p:sp>
    </p:spTree>
    <p:extLst>
      <p:ext uri="{BB962C8B-B14F-4D97-AF65-F5344CB8AC3E}">
        <p14:creationId xmlns:p14="http://schemas.microsoft.com/office/powerpoint/2010/main" val="20499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Bethsaida: </a:t>
            </a:r>
            <a:r>
              <a:rPr lang="en-US" sz="4000" dirty="0" smtClean="0"/>
              <a:t>Grow Out Tanks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2642"/>
            <a:ext cx="7467600" cy="4361078"/>
          </a:xfrm>
        </p:spPr>
      </p:pic>
    </p:spTree>
    <p:extLst>
      <p:ext uri="{BB962C8B-B14F-4D97-AF65-F5344CB8AC3E}">
        <p14:creationId xmlns:p14="http://schemas.microsoft.com/office/powerpoint/2010/main" val="395928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Bethsaida: Nursery &amp; Algae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2108"/>
            <a:ext cx="7467600" cy="3762147"/>
          </a:xfrm>
        </p:spPr>
      </p:pic>
    </p:spTree>
    <p:extLst>
      <p:ext uri="{BB962C8B-B14F-4D97-AF65-F5344CB8AC3E}">
        <p14:creationId xmlns:p14="http://schemas.microsoft.com/office/powerpoint/2010/main" val="384080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Bethsaida: Full Farm Layout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49848"/>
            <a:ext cx="7467600" cy="3626666"/>
          </a:xfrm>
        </p:spPr>
      </p:pic>
    </p:spTree>
    <p:extLst>
      <p:ext uri="{BB962C8B-B14F-4D97-AF65-F5344CB8AC3E}">
        <p14:creationId xmlns:p14="http://schemas.microsoft.com/office/powerpoint/2010/main" val="346973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haroni" pitchFamily="2" charset="-79"/>
              </a:rPr>
              <a:t>Bethsaida</a:t>
            </a:r>
            <a:endParaRPr 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Jesus said to name it </a:t>
            </a:r>
            <a:r>
              <a:rPr lang="en-US" b="1" dirty="0" smtClean="0">
                <a:solidFill>
                  <a:srgbClr val="FFFF00"/>
                </a:solidFill>
              </a:rPr>
              <a:t>Bethsaida</a:t>
            </a:r>
            <a:r>
              <a:rPr lang="en-US" dirty="0" smtClean="0"/>
              <a:t>, said to grow </a:t>
            </a:r>
            <a:r>
              <a:rPr lang="en-US" b="1" dirty="0" smtClean="0">
                <a:solidFill>
                  <a:srgbClr val="FFFF00"/>
                </a:solidFill>
              </a:rPr>
              <a:t>RED </a:t>
            </a:r>
            <a:r>
              <a:rPr lang="en-US" b="1" dirty="0" err="1" smtClean="0">
                <a:solidFill>
                  <a:srgbClr val="FFFF00"/>
                </a:solidFill>
              </a:rPr>
              <a:t>Lapu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Lapu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and sell live to Hong Kong </a:t>
            </a:r>
          </a:p>
          <a:p>
            <a:r>
              <a:rPr lang="en-US" dirty="0" smtClean="0"/>
              <a:t>Jesus said to make </a:t>
            </a:r>
            <a:r>
              <a:rPr lang="en-US" b="1" dirty="0" smtClean="0">
                <a:solidFill>
                  <a:srgbClr val="FFFF00"/>
                </a:solidFill>
              </a:rPr>
              <a:t>fish tanks 20m x 2m </a:t>
            </a:r>
            <a:r>
              <a:rPr lang="en-US" b="1" dirty="0" smtClean="0"/>
              <a:t>long </a:t>
            </a:r>
            <a:r>
              <a:rPr lang="en-US" dirty="0" smtClean="0"/>
              <a:t>and fill </a:t>
            </a:r>
            <a:r>
              <a:rPr lang="en-US" b="1" dirty="0" smtClean="0">
                <a:solidFill>
                  <a:srgbClr val="FFFF00"/>
                </a:solidFill>
              </a:rPr>
              <a:t>TWO HECTARES </a:t>
            </a:r>
            <a:r>
              <a:rPr lang="en-US" dirty="0" smtClean="0"/>
              <a:t>of this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 said fish will grow to 1kg size in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less than 14 months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and first shipment at 9-12months of 0.5kg fish 31tons </a:t>
            </a:r>
            <a:r>
              <a:rPr lang="en-US" b="1" dirty="0" smtClean="0">
                <a:solidFill>
                  <a:srgbClr val="FFFF00"/>
                </a:solidFill>
              </a:rPr>
              <a:t>earns HK$19m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 will grow </a:t>
            </a:r>
            <a:r>
              <a:rPr lang="en-US" b="1" dirty="0" smtClean="0">
                <a:solidFill>
                  <a:srgbClr val="FFFF00"/>
                </a:solidFill>
              </a:rPr>
              <a:t>1-1.5 million eggs/month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need </a:t>
            </a:r>
            <a:r>
              <a:rPr lang="en-US" b="1" dirty="0" smtClean="0">
                <a:solidFill>
                  <a:srgbClr val="FFFF00"/>
                </a:solidFill>
              </a:rPr>
              <a:t>live breeding stock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kept at sea until farm is ready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98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Pellet Feed is main cost, gives us </a:t>
            </a:r>
            <a:r>
              <a:rPr lang="en-US" b="1" dirty="0" err="1" smtClean="0">
                <a:solidFill>
                  <a:srgbClr val="FFFF00"/>
                </a:solidFill>
              </a:rPr>
              <a:t>FCR</a:t>
            </a:r>
            <a:r>
              <a:rPr lang="en-US" b="1" dirty="0" smtClean="0">
                <a:solidFill>
                  <a:srgbClr val="FFFF00"/>
                </a:solidFill>
              </a:rPr>
              <a:t> of 1:1.5 -- 1kg fish uses 1.5 kg of feed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Feed costs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FF00"/>
                </a:solidFill>
              </a:rPr>
              <a:t>&lt;30p/kg</a:t>
            </a:r>
            <a:r>
              <a:rPr lang="en-US" dirty="0" smtClean="0">
                <a:solidFill>
                  <a:srgbClr val="FFFF00"/>
                </a:solidFill>
              </a:rPr>
              <a:t>,  </a:t>
            </a:r>
            <a:r>
              <a:rPr lang="en-US" dirty="0" smtClean="0"/>
              <a:t>1kg fish </a:t>
            </a:r>
            <a:r>
              <a:rPr lang="en-US" b="1" dirty="0" smtClean="0">
                <a:solidFill>
                  <a:srgbClr val="FFFF00"/>
                </a:solidFill>
              </a:rPr>
              <a:t>feed costing 50p … </a:t>
            </a:r>
            <a:r>
              <a:rPr lang="en-US" dirty="0" smtClean="0"/>
              <a:t>1 kg sells for </a:t>
            </a:r>
            <a:r>
              <a:rPr lang="en-US" b="1" dirty="0" smtClean="0">
                <a:solidFill>
                  <a:srgbClr val="FFFF00"/>
                </a:solidFill>
              </a:rPr>
              <a:t>HK$615 (P4,000)</a:t>
            </a:r>
          </a:p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cost, </a:t>
            </a:r>
            <a:r>
              <a:rPr lang="en-US" b="1" dirty="0" smtClean="0">
                <a:solidFill>
                  <a:srgbClr val="FFFF00"/>
                </a:solidFill>
              </a:rPr>
              <a:t>each tank uses P12k/</a:t>
            </a:r>
            <a:r>
              <a:rPr lang="en-US" b="1" dirty="0" err="1" smtClean="0">
                <a:solidFill>
                  <a:srgbClr val="FFFF00"/>
                </a:solidFill>
              </a:rPr>
              <a:t>mo</a:t>
            </a:r>
            <a:r>
              <a:rPr lang="en-US" b="1" dirty="0" smtClean="0">
                <a:solidFill>
                  <a:srgbClr val="FFFF00"/>
                </a:solidFill>
              </a:rPr>
              <a:t>; 30-50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tanks in phase 1; this is 170kW/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hr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or P600k/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need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genset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backup &amp; </a:t>
            </a:r>
            <a:r>
              <a:rPr lang="en-US" b="1" dirty="0" smtClean="0">
                <a:solidFill>
                  <a:srgbClr val="FFFF00"/>
                </a:solidFill>
              </a:rPr>
              <a:t>fuel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Staff cost,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50 people, some technical, all need </a:t>
            </a:r>
            <a:r>
              <a:rPr lang="en-US" b="1" dirty="0" smtClean="0">
                <a:solidFill>
                  <a:srgbClr val="FFFF00"/>
                </a:solidFill>
              </a:rPr>
              <a:t>training in </a:t>
            </a:r>
            <a:r>
              <a:rPr lang="en-US" b="1" dirty="0" err="1" smtClean="0">
                <a:solidFill>
                  <a:srgbClr val="FFFF00"/>
                </a:solidFill>
              </a:rPr>
              <a:t>BFAR</a:t>
            </a:r>
            <a:r>
              <a:rPr lang="en-US" b="1" dirty="0" smtClean="0">
                <a:solidFill>
                  <a:srgbClr val="FFFF00"/>
                </a:solidFill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</a:rPr>
              <a:t>SEAFDEC</a:t>
            </a:r>
            <a:r>
              <a:rPr lang="en-US" b="1" dirty="0" smtClean="0">
                <a:solidFill>
                  <a:srgbClr val="FFFF00"/>
                </a:solidFill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</a:rPr>
              <a:t>etc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6751" y="304800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haroni" pitchFamily="2" charset="-79"/>
              </a:rPr>
              <a:t>Bethsaida</a:t>
            </a:r>
            <a:endParaRPr 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624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E</a:t>
            </a:r>
            <a:r>
              <a:rPr lang="en-US" dirty="0" smtClean="0"/>
              <a:t>ach tank grows </a:t>
            </a:r>
            <a:r>
              <a:rPr lang="en-US" b="1" dirty="0" smtClean="0">
                <a:solidFill>
                  <a:srgbClr val="FFFF00"/>
                </a:solidFill>
              </a:rPr>
              <a:t>7,500 kg in 14 months </a:t>
            </a:r>
            <a:r>
              <a:rPr lang="en-US" dirty="0" smtClean="0"/>
              <a:t>(5,000 kg to 0.5kg size at 8 months, harvest HALF, then grow out others until 1kg 14 months)</a:t>
            </a:r>
          </a:p>
          <a:p>
            <a:r>
              <a:rPr lang="en-US" dirty="0" smtClean="0"/>
              <a:t>Each tank in 14months makes 7,500kg, uses </a:t>
            </a:r>
            <a:r>
              <a:rPr lang="en-US" b="1" dirty="0" smtClean="0">
                <a:solidFill>
                  <a:srgbClr val="FFFF00"/>
                </a:solidFill>
              </a:rPr>
              <a:t>12 ton or P360k of feed</a:t>
            </a:r>
            <a:r>
              <a:rPr lang="en-US" dirty="0" smtClean="0"/>
              <a:t>, earns </a:t>
            </a:r>
            <a:r>
              <a:rPr lang="en-US" b="1" dirty="0" smtClean="0">
                <a:solidFill>
                  <a:srgbClr val="FFFF00"/>
                </a:solidFill>
              </a:rPr>
              <a:t>HK$4.6m (P30m) </a:t>
            </a:r>
            <a:r>
              <a:rPr lang="en-US" dirty="0" smtClean="0"/>
              <a:t>(have 100+100 </a:t>
            </a:r>
            <a:r>
              <a:rPr lang="en-US" dirty="0"/>
              <a:t>tanks)</a:t>
            </a:r>
          </a:p>
          <a:p>
            <a:r>
              <a:rPr lang="en-US" dirty="0" smtClean="0"/>
              <a:t>We bring 4-12 tanks to market each month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4 tanks would earn P120m  </a:t>
            </a:r>
            <a:r>
              <a:rPr lang="en-US" b="1" dirty="0" smtClean="0"/>
              <a:t>12 tanks would earn P360m,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haroni" pitchFamily="2" charset="-79"/>
              </a:rPr>
              <a:t>Bethsaida</a:t>
            </a:r>
            <a:endParaRPr 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3640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Other Facilities: </a:t>
            </a:r>
            <a:r>
              <a:rPr lang="en-US" b="1" dirty="0" smtClean="0">
                <a:solidFill>
                  <a:srgbClr val="FFC000"/>
                </a:solidFill>
              </a:rPr>
              <a:t>Nursery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w/ laboratory, work area, </a:t>
            </a:r>
            <a:r>
              <a:rPr lang="en-US" b="1" dirty="0" smtClean="0">
                <a:solidFill>
                  <a:srgbClr val="FFC000"/>
                </a:solidFill>
              </a:rPr>
              <a:t>office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canteen, bunk houses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Tanks: egg, larva, fry, fingerling, </a:t>
            </a:r>
            <a:r>
              <a:rPr lang="en-US" b="1" dirty="0" err="1" smtClean="0">
                <a:solidFill>
                  <a:srgbClr val="FFC000"/>
                </a:solidFill>
              </a:rPr>
              <a:t>growout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broodstock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algae, seawater in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resrvoir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Utilities, </a:t>
            </a:r>
            <a:r>
              <a:rPr lang="en-US" b="1" dirty="0" err="1" smtClean="0">
                <a:solidFill>
                  <a:srgbClr val="FFC000"/>
                </a:solidFill>
              </a:rPr>
              <a:t>elec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fresh water, </a:t>
            </a:r>
            <a:r>
              <a:rPr lang="en-US" b="1" dirty="0" smtClean="0">
                <a:solidFill>
                  <a:srgbClr val="FFC000"/>
                </a:solidFill>
              </a:rPr>
              <a:t>seawater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in, etc.  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Feed Mill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(Susan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Besas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off site 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Importing pumps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rebar, equipment, etc. means dealing with </a:t>
            </a:r>
            <a:r>
              <a:rPr lang="en-US" b="1" dirty="0" smtClean="0">
                <a:solidFill>
                  <a:srgbClr val="FFC000"/>
                </a:solidFill>
              </a:rPr>
              <a:t>CUSTOMS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haroni" pitchFamily="2" charset="-79"/>
              </a:rPr>
              <a:t>Bethsaida</a:t>
            </a:r>
            <a:endParaRPr 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58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Have found land, will need to prepare it</a:t>
            </a:r>
          </a:p>
          <a:p>
            <a:r>
              <a:rPr lang="en-US" dirty="0" smtClean="0"/>
              <a:t>Need </a:t>
            </a:r>
            <a:r>
              <a:rPr lang="en-US" b="1" dirty="0" smtClean="0">
                <a:solidFill>
                  <a:srgbClr val="FFC000"/>
                </a:solidFill>
              </a:rPr>
              <a:t>permits </a:t>
            </a:r>
            <a:r>
              <a:rPr lang="en-US" dirty="0" smtClean="0"/>
              <a:t>for fish collection, water pipeline in, 100% export company but will be </a:t>
            </a:r>
            <a:r>
              <a:rPr lang="en-US" b="1" dirty="0" err="1" smtClean="0">
                <a:solidFill>
                  <a:srgbClr val="FFC000"/>
                </a:solidFill>
              </a:rPr>
              <a:t>WOS</a:t>
            </a:r>
            <a:r>
              <a:rPr lang="en-US" b="1" dirty="0" smtClean="0">
                <a:solidFill>
                  <a:srgbClr val="FFC000"/>
                </a:solidFill>
              </a:rPr>
              <a:t> of ministry charity foundation </a:t>
            </a:r>
            <a:r>
              <a:rPr lang="en-US" dirty="0" smtClean="0"/>
              <a:t>I think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Investment of USD$1 </a:t>
            </a:r>
            <a:r>
              <a:rPr lang="en-US" dirty="0" smtClean="0"/>
              <a:t>million will enable many other side projects, ministry, farming and trade. Will earn back 2x in 12 months, </a:t>
            </a:r>
          </a:p>
          <a:p>
            <a:r>
              <a:rPr lang="en-US" dirty="0" smtClean="0"/>
              <a:t>Will </a:t>
            </a:r>
            <a:r>
              <a:rPr lang="en-US" b="1" dirty="0" smtClean="0">
                <a:solidFill>
                  <a:srgbClr val="FFC000"/>
                </a:solidFill>
              </a:rPr>
              <a:t>AMASS LARGE SAVINGS QUICKLY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haroni" pitchFamily="2" charset="-79"/>
              </a:rPr>
              <a:t>Bethsaida</a:t>
            </a:r>
            <a:endParaRPr 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783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Other Start Up Phase Projects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45259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We will increase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MINISTRY</a:t>
            </a:r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as soon as we have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budget: 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Bible school, Outreaches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etc. 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This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also includes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Websites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(Gazette, Facebook for Prophets: </a:t>
            </a:r>
            <a:r>
              <a:rPr lang="en-US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Gracebook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etc.) 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And a 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RETREAT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in Carmen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God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said. 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 also said … make 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Ambrose Equestrian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Also need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Plant Nursery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for Theme Park</a:t>
            </a:r>
          </a:p>
          <a:p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Also Farm in </a:t>
            </a:r>
            <a:r>
              <a:rPr lang="en-US" sz="2800" b="1" dirty="0" err="1">
                <a:solidFill>
                  <a:schemeClr val="tx2">
                    <a:lumMod val="25000"/>
                  </a:schemeClr>
                </a:solidFill>
              </a:rPr>
              <a:t>Balilihan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 for Chicken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Veggies, Herbs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etc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(same as plant nursery? Ranch?)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What about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Radio Station</a:t>
            </a:r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</a:rPr>
              <a:t>Pizza </a:t>
            </a:r>
            <a:r>
              <a:rPr lang="en-US" sz="2800" b="1" dirty="0" err="1" smtClean="0">
                <a:solidFill>
                  <a:schemeClr val="tx2">
                    <a:lumMod val="25000"/>
                  </a:schemeClr>
                </a:solidFill>
              </a:rPr>
              <a:t>Resto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etc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0248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562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Planning </a:t>
            </a:r>
            <a:r>
              <a:rPr lang="en-US" sz="3200" b="1" dirty="0" err="1" smtClean="0">
                <a:solidFill>
                  <a:srgbClr val="00B0F0"/>
                </a:solidFill>
              </a:rPr>
              <a:t>Dept</a:t>
            </a:r>
            <a:r>
              <a:rPr lang="en-US" sz="3200" b="1" dirty="0" smtClean="0">
                <a:solidFill>
                  <a:srgbClr val="00B0F0"/>
                </a:solidFill>
              </a:rPr>
              <a:t> must get organized</a:t>
            </a:r>
          </a:p>
          <a:p>
            <a:r>
              <a:rPr lang="en-US" sz="3200" dirty="0" smtClean="0"/>
              <a:t>Next Project is build 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Ambassador Hotel. </a:t>
            </a:r>
            <a:r>
              <a:rPr lang="en-US" sz="3200" dirty="0" smtClean="0"/>
              <a:t>219 rooms, 8/f up, 3/f+ down, full resort</a:t>
            </a:r>
          </a:p>
          <a:p>
            <a:r>
              <a:rPr lang="en-US" sz="3200" dirty="0" smtClean="0"/>
              <a:t>Location identified, plenty of room</a:t>
            </a:r>
          </a:p>
          <a:p>
            <a:r>
              <a:rPr lang="en-US" sz="3200" dirty="0" smtClean="0"/>
              <a:t>This is 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our temp offices </a:t>
            </a:r>
            <a:r>
              <a:rPr lang="en-US" sz="3200" dirty="0" smtClean="0"/>
              <a:t>while we plan the next phases. 5-Star, 1ha pool, etc.</a:t>
            </a:r>
          </a:p>
          <a:p>
            <a:r>
              <a:rPr lang="en-US" sz="3200" dirty="0" smtClean="0"/>
              <a:t>May be able to build it quickly. Will not wait until it is done to do other projects. </a:t>
            </a:r>
          </a:p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Cost I estimate at P350-500m</a:t>
            </a:r>
          </a:p>
        </p:txBody>
      </p:sp>
    </p:spTree>
    <p:extLst>
      <p:ext uri="{BB962C8B-B14F-4D97-AF65-F5344CB8AC3E}">
        <p14:creationId xmlns:p14="http://schemas.microsoft.com/office/powerpoint/2010/main" val="85480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Hit the Ground 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5259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The Planning Department </a:t>
            </a:r>
            <a:r>
              <a:rPr lang="en-US" sz="3200" dirty="0"/>
              <a:t>needs to be </a:t>
            </a:r>
            <a:r>
              <a:rPr lang="en-US" sz="3200" dirty="0" smtClean="0"/>
              <a:t>get </a:t>
            </a:r>
            <a:r>
              <a:rPr lang="en-US" sz="3200" dirty="0"/>
              <a:t>this Hotel </a:t>
            </a:r>
            <a:r>
              <a:rPr lang="en-US" sz="3200" dirty="0" smtClean="0"/>
              <a:t>ready in Phase One. </a:t>
            </a:r>
            <a:endParaRPr lang="en-US" sz="3200" dirty="0"/>
          </a:p>
          <a:p>
            <a:r>
              <a:rPr lang="en-US" sz="3200" dirty="0" smtClean="0"/>
              <a:t>We want the 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Ambassador Hotel </a:t>
            </a:r>
            <a:r>
              <a:rPr lang="en-US" sz="3200" dirty="0" smtClean="0"/>
              <a:t>under construction ASAP. Prefabrication can make it quick to build. </a:t>
            </a:r>
          </a:p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Design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, approval of plans, permits, land survey can be in Phase One.</a:t>
            </a:r>
          </a:p>
          <a:p>
            <a:r>
              <a:rPr lang="en-US" sz="3200" dirty="0" smtClean="0"/>
              <a:t>We can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pay for it faster </a:t>
            </a:r>
            <a:r>
              <a:rPr lang="en-US" sz="3200" dirty="0" smtClean="0"/>
              <a:t>than build it. </a:t>
            </a:r>
          </a:p>
        </p:txBody>
      </p:sp>
    </p:spTree>
    <p:extLst>
      <p:ext uri="{BB962C8B-B14F-4D97-AF65-F5344CB8AC3E}">
        <p14:creationId xmlns:p14="http://schemas.microsoft.com/office/powerpoint/2010/main" val="100992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/>
          <a:lstStyle/>
          <a:p>
            <a:r>
              <a:rPr lang="en-US" dirty="0" smtClean="0"/>
              <a:t>Hit the Ground 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564"/>
            <a:ext cx="8305800" cy="55324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Land </a:t>
            </a:r>
            <a:r>
              <a:rPr lang="en-US" sz="2800" dirty="0"/>
              <a:t>negotiation can start in Phase One as long as we are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smart and discrete.</a:t>
            </a:r>
          </a:p>
          <a:p>
            <a:r>
              <a:rPr lang="en-US" sz="2800" dirty="0" smtClean="0"/>
              <a:t>We can get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options on land </a:t>
            </a:r>
            <a:r>
              <a:rPr lang="en-US" sz="2800" dirty="0" smtClean="0"/>
              <a:t>… use different companies, different people, don’t be eager, just seem casually interested … and then when we have contracts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buy it all at once</a:t>
            </a:r>
            <a:r>
              <a:rPr lang="en-US" sz="2800" dirty="0" smtClean="0"/>
              <a:t>. </a:t>
            </a:r>
          </a:p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There will be a drought</a:t>
            </a:r>
            <a:r>
              <a:rPr lang="en-US" sz="2800" dirty="0" smtClean="0"/>
              <a:t>, but need to pay fair prices. </a:t>
            </a:r>
          </a:p>
          <a:p>
            <a:r>
              <a:rPr lang="en-US" sz="2800" dirty="0" smtClean="0"/>
              <a:t>We are likely to have people hold out for high price. Pray, be smart, ….</a:t>
            </a:r>
          </a:p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Can government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help us?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… How?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828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Ambassador Hotel: 219 </a:t>
            </a:r>
            <a:r>
              <a:rPr lang="en-US" b="1" dirty="0" err="1" smtClean="0"/>
              <a:t>rms</a:t>
            </a:r>
            <a:r>
              <a:rPr lang="en-US" b="1" dirty="0" smtClean="0"/>
              <a:t>, 1ha pool, sports, ball rooms, offices, </a:t>
            </a:r>
            <a:r>
              <a:rPr lang="en-US" b="1" dirty="0" err="1" smtClean="0"/>
              <a:t>McD</a:t>
            </a:r>
            <a:r>
              <a:rPr lang="en-US" b="1" dirty="0" smtClean="0"/>
              <a:t>, Buffet, 27 shops, kiosks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438401"/>
            <a:ext cx="9531729" cy="4495799"/>
          </a:xfrm>
        </p:spPr>
      </p:pic>
    </p:spTree>
    <p:extLst>
      <p:ext uri="{BB962C8B-B14F-4D97-AF65-F5344CB8AC3E}">
        <p14:creationId xmlns:p14="http://schemas.microsoft.com/office/powerpoint/2010/main" val="178830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Trapezoidal 8/f Room Tower; </a:t>
            </a:r>
            <a:br>
              <a:rPr lang="en-US" dirty="0" smtClean="0"/>
            </a:br>
            <a:r>
              <a:rPr lang="en-US" dirty="0" smtClean="0"/>
              <a:t>8+ </a:t>
            </a:r>
            <a:r>
              <a:rPr lang="en-US" dirty="0" err="1" smtClean="0"/>
              <a:t>restos</a:t>
            </a:r>
            <a:r>
              <a:rPr lang="en-US" dirty="0" smtClean="0"/>
              <a:t>, 5 LARGE function </a:t>
            </a:r>
            <a:r>
              <a:rPr lang="en-US" dirty="0" err="1" smtClean="0"/>
              <a:t>rms</a:t>
            </a:r>
            <a:r>
              <a:rPr lang="en-US" dirty="0" smtClean="0"/>
              <a:t>, SPA, theatre, studios, 8/f church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" r="15422"/>
          <a:stretch/>
        </p:blipFill>
        <p:spPr>
          <a:xfrm>
            <a:off x="463642" y="2031806"/>
            <a:ext cx="7620679" cy="4521394"/>
          </a:xfrm>
        </p:spPr>
      </p:pic>
    </p:spTree>
    <p:extLst>
      <p:ext uri="{BB962C8B-B14F-4D97-AF65-F5344CB8AC3E}">
        <p14:creationId xmlns:p14="http://schemas.microsoft.com/office/powerpoint/2010/main" val="19412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Long wall of guest rooms overlooks ocean and 1ha pool</a:t>
            </a:r>
            <a:r>
              <a:rPr lang="en-US" dirty="0"/>
              <a:t>; also tennis, horses, archery, etc. </a:t>
            </a:r>
            <a:r>
              <a:rPr lang="en-US" dirty="0" smtClean="0"/>
              <a:t>kid activities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4" y="2209800"/>
            <a:ext cx="8908454" cy="4495800"/>
          </a:xfrm>
        </p:spPr>
      </p:pic>
    </p:spTree>
    <p:extLst>
      <p:ext uri="{BB962C8B-B14F-4D97-AF65-F5344CB8AC3E}">
        <p14:creationId xmlns:p14="http://schemas.microsoft.com/office/powerpoint/2010/main" val="274511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467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Outdoor Pool is like a waterpark</a:t>
            </a:r>
            <a:r>
              <a:rPr lang="en-US" dirty="0"/>
              <a:t>; private pools, lazy river, spring hill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9618"/>
            <a:ext cx="9144000" cy="3903063"/>
          </a:xfrm>
        </p:spPr>
      </p:pic>
    </p:spTree>
    <p:extLst>
      <p:ext uri="{BB962C8B-B14F-4D97-AF65-F5344CB8AC3E}">
        <p14:creationId xmlns:p14="http://schemas.microsoft.com/office/powerpoint/2010/main" val="294257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95000"/>
              <a:lumOff val="5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8/f Atrium inside tower</a:t>
            </a:r>
            <a:br>
              <a:rPr lang="en-US" dirty="0" smtClean="0"/>
            </a:br>
            <a:r>
              <a:rPr lang="en-US" dirty="0" smtClean="0"/>
              <a:t>indoor pool and </a:t>
            </a:r>
            <a:r>
              <a:rPr lang="en-US" dirty="0" err="1" smtClean="0"/>
              <a:t>restos</a:t>
            </a:r>
            <a:r>
              <a:rPr lang="en-US" dirty="0" smtClean="0"/>
              <a:t> inside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" y="2093850"/>
            <a:ext cx="9135390" cy="4610327"/>
          </a:xfrm>
        </p:spPr>
      </p:pic>
    </p:spTree>
    <p:extLst>
      <p:ext uri="{BB962C8B-B14F-4D97-AF65-F5344CB8AC3E}">
        <p14:creationId xmlns:p14="http://schemas.microsoft.com/office/powerpoint/2010/main" val="235667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Planning Department</a:t>
            </a:r>
            <a:endParaRPr lang="en-US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Due to complexity of next projects we need a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team of architects, designers, city planners, </a:t>
            </a:r>
            <a:r>
              <a:rPr lang="en-US" sz="28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etc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smtClean="0"/>
              <a:t>to develop actionable plans ASAP</a:t>
            </a:r>
          </a:p>
          <a:p>
            <a:r>
              <a:rPr lang="en-US" sz="2800" dirty="0" smtClean="0"/>
              <a:t>It takes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years to plan </a:t>
            </a:r>
            <a:r>
              <a:rPr lang="en-US" sz="2800" dirty="0" smtClean="0"/>
              <a:t>some of these projects, but we have been working already for almost 10, so we have a good start. </a:t>
            </a:r>
          </a:p>
          <a:p>
            <a:r>
              <a:rPr lang="en-US" sz="2800" dirty="0" smtClean="0"/>
              <a:t>Planning Department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will need to start ASAP, as soon as we get funding; </a:t>
            </a:r>
            <a:r>
              <a:rPr lang="en-US" sz="2800" dirty="0" smtClean="0"/>
              <a:t>will get a place to work, drafting and printing equipment, etc.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739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Planning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Department: main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458200" cy="45259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Theme Park </a:t>
            </a:r>
            <a:r>
              <a:rPr lang="en-US" sz="3200" dirty="0" smtClean="0"/>
              <a:t>at 220 ha+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New Town </a:t>
            </a:r>
            <a:r>
              <a:rPr lang="en-US" sz="3200" dirty="0"/>
              <a:t>at 20-50ha;</a:t>
            </a:r>
            <a:endParaRPr lang="en-US" sz="3200" dirty="0" smtClean="0"/>
          </a:p>
          <a:p>
            <a:r>
              <a:rPr lang="en-US" sz="3200" b="1" dirty="0" smtClean="0">
                <a:solidFill>
                  <a:srgbClr val="FFFF00"/>
                </a:solidFill>
              </a:rPr>
              <a:t>Hotels</a:t>
            </a:r>
            <a:r>
              <a:rPr lang="en-US" sz="3200" dirty="0" smtClean="0"/>
              <a:t>, Restaurants, Sport Facilities, </a:t>
            </a:r>
            <a:br>
              <a:rPr lang="en-US" sz="3200" dirty="0" smtClean="0"/>
            </a:br>
            <a:r>
              <a:rPr lang="en-US" sz="3200" dirty="0" smtClean="0"/>
              <a:t>Housing Development; </a:t>
            </a:r>
            <a:r>
              <a:rPr lang="en-US" sz="3200" b="1" dirty="0">
                <a:solidFill>
                  <a:srgbClr val="FFFF00"/>
                </a:solidFill>
              </a:rPr>
              <a:t>Car Racing </a:t>
            </a:r>
            <a:r>
              <a:rPr lang="en-US" sz="3200" dirty="0" smtClean="0"/>
              <a:t>series</a:t>
            </a:r>
          </a:p>
          <a:p>
            <a:r>
              <a:rPr lang="en-US" sz="3200" dirty="0" smtClean="0"/>
              <a:t>Children’s Village, Elderly Village, Pastor’s Center, </a:t>
            </a:r>
            <a:r>
              <a:rPr lang="en-US" sz="3200" b="1" dirty="0" smtClean="0">
                <a:solidFill>
                  <a:srgbClr val="FFFF00"/>
                </a:solidFill>
              </a:rPr>
              <a:t>Bohol Christian University (</a:t>
            </a:r>
            <a:r>
              <a:rPr lang="en-US" sz="3200" b="1" dirty="0" err="1" smtClean="0">
                <a:solidFill>
                  <a:srgbClr val="FFFF00"/>
                </a:solidFill>
              </a:rPr>
              <a:t>BCU</a:t>
            </a:r>
            <a:r>
              <a:rPr lang="en-US" sz="3200" b="1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sz="3200" dirty="0" smtClean="0"/>
              <a:t>Manufacturing; Media; Shipping; Horses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Ministry Center</a:t>
            </a:r>
            <a:r>
              <a:rPr lang="en-US" sz="3200" dirty="0" smtClean="0"/>
              <a:t>, Global Outreach Activities, </a:t>
            </a:r>
            <a:r>
              <a:rPr lang="en-US" sz="3200" b="1" dirty="0" smtClean="0">
                <a:solidFill>
                  <a:srgbClr val="FFFF00"/>
                </a:solidFill>
              </a:rPr>
              <a:t>Bible School &amp; Equipping</a:t>
            </a:r>
          </a:p>
        </p:txBody>
      </p:sp>
    </p:spTree>
    <p:extLst>
      <p:ext uri="{BB962C8B-B14F-4D97-AF65-F5344CB8AC3E}">
        <p14:creationId xmlns:p14="http://schemas.microsoft.com/office/powerpoint/2010/main" val="8779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25000"/>
                  </a:schemeClr>
                </a:solidFill>
              </a:rPr>
              <a:t>New Town: Gloria </a:t>
            </a:r>
            <a:endParaRPr lang="en-US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5259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6 Blocks</a:t>
            </a:r>
            <a:r>
              <a:rPr lang="en-US" sz="3200" dirty="0" smtClean="0"/>
              <a:t>, God said</a:t>
            </a:r>
          </a:p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Round Central Area </a:t>
            </a:r>
            <a:r>
              <a:rPr lang="en-US" sz="3200" dirty="0" smtClean="0"/>
              <a:t>(2ha park), roads radiate out </a:t>
            </a:r>
            <a:r>
              <a:rPr lang="en-US" sz="3200" u="sng" dirty="0" smtClean="0"/>
              <a:t>like rays of glory</a:t>
            </a:r>
            <a:r>
              <a:rPr lang="en-US" sz="3200" dirty="0" smtClean="0"/>
              <a:t> He said</a:t>
            </a:r>
          </a:p>
          <a:p>
            <a:r>
              <a:rPr lang="en-US" sz="3200" dirty="0" smtClean="0"/>
              <a:t>Very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close to theme park </a:t>
            </a:r>
            <a:r>
              <a:rPr lang="en-US" sz="3200" dirty="0" smtClean="0"/>
              <a:t>front gate</a:t>
            </a:r>
          </a:p>
          <a:p>
            <a:r>
              <a:rPr lang="en-US" sz="3200" dirty="0" smtClean="0"/>
              <a:t>INCLUDES: Theaters, shopping, mall,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entertainment block</a:t>
            </a:r>
            <a:r>
              <a:rPr lang="en-US" sz="3200" dirty="0" smtClean="0"/>
              <a:t>, </a:t>
            </a:r>
            <a:r>
              <a:rPr lang="en-US" sz="3200" u="sng" dirty="0" err="1" smtClean="0"/>
              <a:t>Pavillion</a:t>
            </a:r>
            <a:r>
              <a:rPr lang="en-US" sz="3200" u="sng" dirty="0" smtClean="0"/>
              <a:t> Condos</a:t>
            </a:r>
            <a:r>
              <a:rPr lang="en-US" sz="3200" dirty="0" smtClean="0"/>
              <a:t>,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Messenger Campus</a:t>
            </a:r>
            <a:r>
              <a:rPr lang="en-US" sz="3200" dirty="0" smtClean="0"/>
              <a:t>, Civic Center, schools, housing, etc.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618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Gloria: early concept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1295400"/>
            <a:ext cx="9732394" cy="5426985"/>
          </a:xfrm>
        </p:spPr>
      </p:pic>
    </p:spTree>
    <p:extLst>
      <p:ext uri="{BB962C8B-B14F-4D97-AF65-F5344CB8AC3E}">
        <p14:creationId xmlns:p14="http://schemas.microsoft.com/office/powerpoint/2010/main" val="7920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Gloria: </a:t>
            </a:r>
            <a:r>
              <a:rPr lang="en-US" sz="4000" b="1" dirty="0" err="1" smtClean="0">
                <a:solidFill>
                  <a:srgbClr val="00B0F0"/>
                </a:solidFill>
              </a:rPr>
              <a:t>BCU</a:t>
            </a:r>
            <a:r>
              <a:rPr lang="en-US" sz="4000" b="1" dirty="0" smtClean="0">
                <a:solidFill>
                  <a:srgbClr val="00B0F0"/>
                </a:solidFill>
              </a:rPr>
              <a:t> Admin, Civic, Messenger, Mall … looking towards Park Gate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" t="18065" r="-249" b="-1548"/>
          <a:stretch/>
        </p:blipFill>
        <p:spPr>
          <a:xfrm>
            <a:off x="-1466530" y="2057400"/>
            <a:ext cx="10639728" cy="4953000"/>
          </a:xfrm>
        </p:spPr>
      </p:pic>
    </p:spTree>
    <p:extLst>
      <p:ext uri="{BB962C8B-B14F-4D97-AF65-F5344CB8AC3E}">
        <p14:creationId xmlns:p14="http://schemas.microsoft.com/office/powerpoint/2010/main" val="21663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Gloria: </a:t>
            </a:r>
            <a:r>
              <a:rPr lang="en-US" sz="3600" b="1" dirty="0" err="1" smtClean="0">
                <a:solidFill>
                  <a:srgbClr val="00B0F0"/>
                </a:solidFill>
              </a:rPr>
              <a:t>BCU</a:t>
            </a:r>
            <a:r>
              <a:rPr lang="en-US" sz="3600" b="1" dirty="0" smtClean="0">
                <a:solidFill>
                  <a:srgbClr val="00B0F0"/>
                </a:solidFill>
              </a:rPr>
              <a:t> Campus &amp; Sport Facilities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r="17280"/>
          <a:stretch/>
        </p:blipFill>
        <p:spPr>
          <a:xfrm>
            <a:off x="-76200" y="1107592"/>
            <a:ext cx="9220200" cy="6298184"/>
          </a:xfrm>
        </p:spPr>
      </p:pic>
    </p:spTree>
    <p:extLst>
      <p:ext uri="{BB962C8B-B14F-4D97-AF65-F5344CB8AC3E}">
        <p14:creationId xmlns:p14="http://schemas.microsoft.com/office/powerpoint/2010/main" val="260484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Gloria Civic Center:</a:t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sz="3200" b="1" dirty="0" smtClean="0">
                <a:solidFill>
                  <a:srgbClr val="00B0F0"/>
                </a:solidFill>
              </a:rPr>
              <a:t>(arts, music, library, etc.)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584" y="1447801"/>
            <a:ext cx="9428988" cy="5257800"/>
          </a:xfrm>
        </p:spPr>
      </p:pic>
    </p:spTree>
    <p:extLst>
      <p:ext uri="{BB962C8B-B14F-4D97-AF65-F5344CB8AC3E}">
        <p14:creationId xmlns:p14="http://schemas.microsoft.com/office/powerpoint/2010/main" val="112066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Gloria: </a:t>
            </a:r>
            <a:r>
              <a:rPr lang="en-US" b="1" dirty="0" err="1" smtClean="0">
                <a:solidFill>
                  <a:srgbClr val="00B0F0"/>
                </a:solidFill>
              </a:rPr>
              <a:t>PMB</a:t>
            </a:r>
            <a:r>
              <a:rPr lang="en-US" b="1" dirty="0" smtClean="0">
                <a:solidFill>
                  <a:srgbClr val="00B0F0"/>
                </a:solidFill>
              </a:rPr>
              <a:t> Campus</a:t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Global Ministry 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</a:rPr>
              <a:t>Hub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4"/>
          <a:stretch/>
        </p:blipFill>
        <p:spPr>
          <a:xfrm>
            <a:off x="-910145" y="875905"/>
            <a:ext cx="10206545" cy="5905896"/>
          </a:xfrm>
        </p:spPr>
      </p:pic>
    </p:spTree>
    <p:extLst>
      <p:ext uri="{BB962C8B-B14F-4D97-AF65-F5344CB8AC3E}">
        <p14:creationId xmlns:p14="http://schemas.microsoft.com/office/powerpoint/2010/main" val="208349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Gloria: Entertainment Quarter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Area near Main Entrance to Park </a:t>
            </a:r>
          </a:p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Entertainment Block </a:t>
            </a:r>
            <a:r>
              <a:rPr lang="en-US" sz="3200" dirty="0" smtClean="0"/>
              <a:t>with bazaar market, themed </a:t>
            </a:r>
            <a:r>
              <a:rPr lang="en-US" sz="3200" dirty="0" err="1" smtClean="0"/>
              <a:t>restos</a:t>
            </a:r>
            <a:r>
              <a:rPr lang="en-US" sz="3200" dirty="0" smtClean="0"/>
              <a:t>, mini-golf, etc. </a:t>
            </a:r>
          </a:p>
          <a:p>
            <a:r>
              <a:rPr lang="en-US" sz="3200" dirty="0" smtClean="0"/>
              <a:t>Compare it to </a:t>
            </a:r>
            <a:r>
              <a:rPr lang="en-US" sz="3200" b="1" u="sng" dirty="0" smtClean="0">
                <a:solidFill>
                  <a:schemeClr val="tx2">
                    <a:lumMod val="50000"/>
                  </a:schemeClr>
                </a:solidFill>
              </a:rPr>
              <a:t>Downtown Disney</a:t>
            </a:r>
            <a:r>
              <a:rPr lang="en-US" sz="3200" dirty="0" smtClean="0"/>
              <a:t> or </a:t>
            </a:r>
            <a:r>
              <a:rPr lang="en-US" sz="3200" u="sng" dirty="0" smtClean="0"/>
              <a:t>Disney Springs</a:t>
            </a:r>
          </a:p>
          <a:p>
            <a:r>
              <a:rPr lang="en-US" sz="3200" u="sng" dirty="0" smtClean="0"/>
              <a:t>Free admission area for night time entertainment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Students, Tourists, Staff, etc.</a:t>
            </a:r>
          </a:p>
        </p:txBody>
      </p:sp>
    </p:spTree>
    <p:extLst>
      <p:ext uri="{BB962C8B-B14F-4D97-AF65-F5344CB8AC3E}">
        <p14:creationId xmlns:p14="http://schemas.microsoft.com/office/powerpoint/2010/main" val="27530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-152400"/>
            <a:ext cx="14217658" cy="7162800"/>
          </a:xfrm>
        </p:spPr>
      </p:pic>
    </p:spTree>
    <p:extLst>
      <p:ext uri="{BB962C8B-B14F-4D97-AF65-F5344CB8AC3E}">
        <p14:creationId xmlns:p14="http://schemas.microsoft.com/office/powerpoint/2010/main" val="15612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Sympatico Theme Park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Triangular Main Castle </a:t>
            </a:r>
            <a:r>
              <a:rPr lang="en-US" dirty="0" smtClean="0"/>
              <a:t>and two Palaces, German village, terraces, hotel, bazaar, etc.</a:t>
            </a:r>
          </a:p>
          <a:p>
            <a:r>
              <a:rPr lang="en-US" dirty="0" smtClean="0"/>
              <a:t>Vase-like </a:t>
            </a:r>
            <a:r>
              <a:rPr lang="en-US" b="1" dirty="0" smtClean="0">
                <a:solidFill>
                  <a:srgbClr val="FFC000"/>
                </a:solidFill>
              </a:rPr>
              <a:t>Crystal Castle </a:t>
            </a:r>
            <a:r>
              <a:rPr lang="en-US" dirty="0" smtClean="0"/>
              <a:t>and Grounds (50ha)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Children’s Castle </a:t>
            </a:r>
            <a:r>
              <a:rPr lang="en-US" dirty="0" smtClean="0"/>
              <a:t>(20ha)</a:t>
            </a:r>
          </a:p>
          <a:p>
            <a:r>
              <a:rPr lang="en-US" dirty="0" smtClean="0"/>
              <a:t>Caribbean Dream </a:t>
            </a:r>
            <a:r>
              <a:rPr lang="en-US" b="1" dirty="0" smtClean="0">
                <a:solidFill>
                  <a:srgbClr val="FFC000"/>
                </a:solidFill>
              </a:rPr>
              <a:t>Waterpark </a:t>
            </a:r>
            <a:r>
              <a:rPr lang="en-US" dirty="0"/>
              <a:t>(30ha)</a:t>
            </a:r>
          </a:p>
          <a:p>
            <a:r>
              <a:rPr lang="en-US" dirty="0" err="1" smtClean="0"/>
              <a:t>Flutterby</a:t>
            </a:r>
            <a:r>
              <a:rPr lang="en-US" dirty="0" smtClean="0"/>
              <a:t> Forest; 7 Villages in total</a:t>
            </a:r>
          </a:p>
          <a:p>
            <a:r>
              <a:rPr lang="en-US" dirty="0" err="1"/>
              <a:t>Untamer</a:t>
            </a:r>
            <a:r>
              <a:rPr lang="en-US" dirty="0"/>
              <a:t> </a:t>
            </a:r>
            <a:r>
              <a:rPr lang="en-US" dirty="0" smtClean="0"/>
              <a:t>Gamer: </a:t>
            </a:r>
            <a:r>
              <a:rPr lang="en-US" dirty="0"/>
              <a:t>Amusement Rides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30k visitors/day</a:t>
            </a:r>
            <a:r>
              <a:rPr lang="en-US" dirty="0" smtClean="0"/>
              <a:t>, 10k employees, </a:t>
            </a:r>
            <a:br>
              <a:rPr lang="en-US" dirty="0" smtClean="0"/>
            </a:br>
            <a:r>
              <a:rPr lang="en-US" dirty="0" smtClean="0"/>
              <a:t>P7 billion revenue per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8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777" y="1524000"/>
            <a:ext cx="11313623" cy="5699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Sympatico Theme 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467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 Park Castle: three walls, two towers, </a:t>
            </a:r>
            <a:r>
              <a:rPr lang="en-US" b="1" dirty="0" smtClean="0">
                <a:solidFill>
                  <a:srgbClr val="FFC000"/>
                </a:solidFill>
              </a:rPr>
              <a:t>two Palaces</a:t>
            </a:r>
          </a:p>
          <a:p>
            <a:r>
              <a:rPr lang="en-US" b="1" dirty="0">
                <a:solidFill>
                  <a:srgbClr val="FFC000"/>
                </a:solidFill>
              </a:rPr>
              <a:t>T</a:t>
            </a:r>
            <a:r>
              <a:rPr lang="en-US" b="1" dirty="0" smtClean="0">
                <a:solidFill>
                  <a:srgbClr val="FFC000"/>
                </a:solidFill>
              </a:rPr>
              <a:t>erraces </a:t>
            </a:r>
            <a:r>
              <a:rPr lang="en-US" dirty="0" smtClean="0"/>
              <a:t>with 11 </a:t>
            </a:r>
            <a:br>
              <a:rPr lang="en-US" dirty="0" smtClean="0"/>
            </a:br>
            <a:r>
              <a:rPr lang="en-US" dirty="0" smtClean="0"/>
              <a:t>buildings, 6 ha indoor </a:t>
            </a:r>
            <a:br>
              <a:rPr lang="en-US" dirty="0" smtClean="0"/>
            </a:br>
            <a:r>
              <a:rPr lang="en-US" dirty="0" smtClean="0"/>
              <a:t>space in terraces alone</a:t>
            </a:r>
          </a:p>
          <a:p>
            <a:r>
              <a:rPr lang="en-US" dirty="0" smtClean="0"/>
              <a:t>65 room boutique </a:t>
            </a:r>
            <a:r>
              <a:rPr lang="en-US" b="1" dirty="0" smtClean="0">
                <a:solidFill>
                  <a:srgbClr val="FFC000"/>
                </a:solidFill>
              </a:rPr>
              <a:t>Hotel</a:t>
            </a:r>
          </a:p>
          <a:p>
            <a:r>
              <a:rPr lang="en-US" dirty="0" smtClean="0"/>
              <a:t>2/f of shopping </a:t>
            </a:r>
            <a:r>
              <a:rPr lang="en-US" b="1" dirty="0" smtClean="0">
                <a:solidFill>
                  <a:srgbClr val="FFC000"/>
                </a:solidFill>
              </a:rPr>
              <a:t>Bazaar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German Village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Worship Hall</a:t>
            </a:r>
          </a:p>
          <a:p>
            <a:r>
              <a:rPr lang="en-US" dirty="0" smtClean="0"/>
              <a:t>Train 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9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748" y="457200"/>
            <a:ext cx="12074052" cy="6553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Sympatico Theme 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66294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Crystal Castle</a:t>
            </a:r>
            <a:r>
              <a:rPr lang="en-US" dirty="0" smtClean="0"/>
              <a:t>, white and steel, 100m tall, a “women’s” castle. </a:t>
            </a:r>
          </a:p>
          <a:p>
            <a:r>
              <a:rPr lang="en-US" b="1" dirty="0" smtClean="0"/>
              <a:t>Surrounded by </a:t>
            </a:r>
            <a:r>
              <a:rPr lang="en-US" b="1" dirty="0" smtClean="0">
                <a:solidFill>
                  <a:srgbClr val="FFC000"/>
                </a:solidFill>
              </a:rPr>
              <a:t>8 themed Gardens </a:t>
            </a:r>
            <a:r>
              <a:rPr lang="en-US" dirty="0" smtClean="0"/>
              <a:t>with Aviary, English, African, Coral Seas (aquarium), Desert &amp; Caves, Gorges and Waterfalls, Zoo, Formal French, etc. </a:t>
            </a:r>
          </a:p>
          <a:p>
            <a:r>
              <a:rPr lang="en-US" dirty="0" smtClean="0"/>
              <a:t>300m away are </a:t>
            </a:r>
            <a:r>
              <a:rPr lang="en-US" b="1" dirty="0" smtClean="0">
                <a:solidFill>
                  <a:srgbClr val="FFC000"/>
                </a:solidFill>
              </a:rPr>
              <a:t>8 Themed Lands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each with a major ride: </a:t>
            </a:r>
            <a:br>
              <a:rPr lang="en-US" dirty="0" smtClean="0"/>
            </a:br>
            <a:r>
              <a:rPr lang="en-US" b="1" dirty="0" smtClean="0">
                <a:solidFill>
                  <a:srgbClr val="FFC000"/>
                </a:solidFill>
              </a:rPr>
              <a:t>Space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FFC000"/>
                </a:solidFill>
              </a:rPr>
              <a:t>Winter</a:t>
            </a:r>
            <a:r>
              <a:rPr lang="en-US" dirty="0" smtClean="0"/>
              <a:t>, Carnival</a:t>
            </a:r>
            <a:br>
              <a:rPr lang="en-US" dirty="0" smtClean="0"/>
            </a:br>
            <a:r>
              <a:rPr lang="en-US" dirty="0" err="1" smtClean="0"/>
              <a:t>PWD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FFC000"/>
                </a:solidFill>
              </a:rPr>
              <a:t>Jungle</a:t>
            </a:r>
            <a:r>
              <a:rPr lang="en-US" dirty="0" smtClean="0"/>
              <a:t>, Balloons, </a:t>
            </a:r>
            <a:br>
              <a:rPr lang="en-US" dirty="0" smtClean="0"/>
            </a:br>
            <a:r>
              <a:rPr lang="en-US" dirty="0" err="1" smtClean="0"/>
              <a:t>Dinos</a:t>
            </a:r>
            <a:r>
              <a:rPr lang="en-US" dirty="0" smtClean="0"/>
              <a:t>, … </a:t>
            </a:r>
          </a:p>
          <a:p>
            <a:r>
              <a:rPr lang="en-US" dirty="0" smtClean="0"/>
              <a:t>and full </a:t>
            </a:r>
            <a:r>
              <a:rPr lang="en-US" b="1" dirty="0" smtClean="0">
                <a:solidFill>
                  <a:srgbClr val="FFC000"/>
                </a:solidFill>
              </a:rPr>
              <a:t>20ha waterpark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Crystal Castle Grounds: 8 Gardens, 8 Lands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1646382" cy="586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65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Caribbean Dream Water Park: 20 ha, </a:t>
            </a:r>
            <a:br>
              <a:rPr lang="en-US" sz="3600" dirty="0" smtClean="0"/>
            </a:br>
            <a:r>
              <a:rPr lang="en-US" sz="3600" dirty="0" smtClean="0"/>
              <a:t>1m cubic m water, Volcano hotel, </a:t>
            </a:r>
            <a:r>
              <a:rPr lang="en-US" sz="3600" dirty="0" err="1" smtClean="0"/>
              <a:t>etc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7" b="14951"/>
          <a:stretch/>
        </p:blipFill>
        <p:spPr>
          <a:xfrm>
            <a:off x="-1964245" y="1524000"/>
            <a:ext cx="1276768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9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667000"/>
            <a:ext cx="9144000" cy="4606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Children’s Castle: 20ha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04800" y="1066800"/>
            <a:ext cx="84582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20ha enclosed children’s play area, </a:t>
            </a:r>
            <a:r>
              <a:rPr lang="en-US" b="1" dirty="0" smtClean="0">
                <a:solidFill>
                  <a:srgbClr val="FFC000"/>
                </a:solidFill>
              </a:rPr>
              <a:t>picnic site for 1,500 students</a:t>
            </a:r>
            <a:r>
              <a:rPr lang="en-US" dirty="0" smtClean="0"/>
              <a:t>, coach bus parking</a:t>
            </a:r>
          </a:p>
          <a:p>
            <a:r>
              <a:rPr lang="en-US" dirty="0" smtClean="0"/>
              <a:t>Main Castle: food, maze, ball hall, thrones, </a:t>
            </a:r>
            <a:r>
              <a:rPr lang="en-US" b="1" dirty="0" smtClean="0">
                <a:solidFill>
                  <a:srgbClr val="FFC000"/>
                </a:solidFill>
              </a:rPr>
              <a:t>dress up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Dark Ride</a:t>
            </a:r>
            <a:r>
              <a:rPr lang="en-US" dirty="0" smtClean="0"/>
              <a:t>: </a:t>
            </a:r>
            <a:r>
              <a:rPr lang="en-US" u="sng" dirty="0" smtClean="0"/>
              <a:t>“Jesus Loves the Little Children”</a:t>
            </a:r>
          </a:p>
          <a:p>
            <a:r>
              <a:rPr lang="en-US" dirty="0" smtClean="0"/>
              <a:t>Playground; Child-size </a:t>
            </a:r>
            <a:br>
              <a:rPr lang="en-US" dirty="0" smtClean="0"/>
            </a:br>
            <a:r>
              <a:rPr lang="en-US" dirty="0" smtClean="0"/>
              <a:t>Amusement Rides area</a:t>
            </a:r>
          </a:p>
          <a:p>
            <a:r>
              <a:rPr lang="en-US" dirty="0" smtClean="0"/>
              <a:t>‘Cannon Volley Ball’,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Miniature town;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Horses and stables</a:t>
            </a:r>
          </a:p>
          <a:p>
            <a:r>
              <a:rPr lang="en-US" b="1" dirty="0">
                <a:solidFill>
                  <a:srgbClr val="FFC000"/>
                </a:solidFill>
              </a:rPr>
              <a:t>Hall of Wonders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science museum</a:t>
            </a:r>
          </a:p>
          <a:p>
            <a:r>
              <a:rPr lang="en-US" b="1" dirty="0" err="1" smtClean="0">
                <a:solidFill>
                  <a:srgbClr val="FFC000"/>
                </a:solidFill>
              </a:rPr>
              <a:t>Sprayground</a:t>
            </a:r>
            <a:r>
              <a:rPr lang="en-US" dirty="0" smtClean="0"/>
              <a:t>; Petting </a:t>
            </a:r>
            <a:br>
              <a:rPr lang="en-US" dirty="0" smtClean="0"/>
            </a:br>
            <a:r>
              <a:rPr lang="en-US" dirty="0" smtClean="0"/>
              <a:t>Zoo, Dark 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9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7" t="18279"/>
          <a:stretch/>
        </p:blipFill>
        <p:spPr>
          <a:xfrm rot="-1500000">
            <a:off x="2847488" y="668807"/>
            <a:ext cx="10468967" cy="52935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Flutterby</a:t>
            </a:r>
            <a:r>
              <a:rPr lang="en-US" sz="3600" dirty="0" smtClean="0"/>
              <a:t> </a:t>
            </a:r>
            <a:r>
              <a:rPr lang="en-US" sz="3600" dirty="0"/>
              <a:t>Forest and Butterfly Hotel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04800" y="1295400"/>
            <a:ext cx="4419600" cy="48768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7ha enclosed forest </a:t>
            </a:r>
            <a:r>
              <a:rPr lang="en-US" sz="2800" dirty="0" smtClean="0"/>
              <a:t>under canopy 100ft tall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Butterfly </a:t>
            </a:r>
            <a:r>
              <a:rPr lang="en-US" sz="2800" dirty="0" smtClean="0"/>
              <a:t>and bird habitat, canopy walk</a:t>
            </a:r>
          </a:p>
          <a:p>
            <a:r>
              <a:rPr lang="en-US" sz="2800" dirty="0" smtClean="0"/>
              <a:t>Tree top 5-star restaurant, the </a:t>
            </a:r>
            <a:r>
              <a:rPr lang="en-US" sz="2800" b="1" dirty="0" smtClean="0">
                <a:solidFill>
                  <a:srgbClr val="FFC000"/>
                </a:solidFill>
              </a:rPr>
              <a:t>Swallowtail</a:t>
            </a:r>
          </a:p>
          <a:p>
            <a:r>
              <a:rPr lang="en-US" sz="2800" dirty="0" smtClean="0"/>
              <a:t>Paris Peacock </a:t>
            </a:r>
            <a:br>
              <a:rPr lang="en-US" sz="2800" dirty="0" smtClean="0"/>
            </a:br>
            <a:r>
              <a:rPr lang="en-US" sz="2800" dirty="0" smtClean="0"/>
              <a:t>Butterfly </a:t>
            </a:r>
            <a:r>
              <a:rPr lang="en-US" sz="2800" b="1" dirty="0" smtClean="0">
                <a:solidFill>
                  <a:srgbClr val="FFC000"/>
                </a:solidFill>
              </a:rPr>
              <a:t>Themed Hotel</a:t>
            </a:r>
            <a:r>
              <a:rPr lang="en-US" sz="2800" dirty="0" smtClean="0"/>
              <a:t>, </a:t>
            </a:r>
          </a:p>
          <a:p>
            <a:r>
              <a:rPr lang="en-US" sz="2800" dirty="0" smtClean="0"/>
              <a:t>Themed Tourist Village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263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Sympatico Theme 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</a:t>
            </a:r>
            <a:r>
              <a:rPr lang="en-US" sz="2800" dirty="0" err="1" smtClean="0"/>
              <a:t>Untamer</a:t>
            </a:r>
            <a:r>
              <a:rPr lang="en-US" sz="2800" dirty="0" smtClean="0"/>
              <a:t> Gamer” </a:t>
            </a:r>
            <a:r>
              <a:rPr lang="en-US" sz="2800" b="1" dirty="0" smtClean="0">
                <a:solidFill>
                  <a:srgbClr val="FFC000"/>
                </a:solidFill>
              </a:rPr>
              <a:t>hard core amusement </a:t>
            </a:r>
            <a:r>
              <a:rPr lang="en-US" sz="2800" dirty="0" smtClean="0"/>
              <a:t>area with Asia’s largest roller coaster, Ferris wheel, Basketball Challenge, </a:t>
            </a:r>
            <a:br>
              <a:rPr lang="en-US" sz="2800" dirty="0" smtClean="0"/>
            </a:br>
            <a:r>
              <a:rPr lang="en-US" sz="2800" dirty="0" smtClean="0"/>
              <a:t>Laser Tag, </a:t>
            </a:r>
            <a:r>
              <a:rPr lang="en-US" sz="2800" dirty="0" err="1" smtClean="0"/>
              <a:t>VRRC</a:t>
            </a:r>
            <a:r>
              <a:rPr lang="en-US" sz="2800" dirty="0" smtClean="0"/>
              <a:t>, etc. </a:t>
            </a:r>
          </a:p>
          <a:p>
            <a:r>
              <a:rPr lang="en-US" sz="2800" dirty="0" smtClean="0"/>
              <a:t>7 </a:t>
            </a:r>
            <a:r>
              <a:rPr lang="en-US" sz="2800" b="1" dirty="0" smtClean="0">
                <a:solidFill>
                  <a:srgbClr val="FFC000"/>
                </a:solidFill>
              </a:rPr>
              <a:t>inhabited villages </a:t>
            </a:r>
            <a:r>
              <a:rPr lang="en-US" sz="2800" dirty="0" smtClean="0"/>
              <a:t>with residents, B&amp;B’s</a:t>
            </a:r>
          </a:p>
          <a:p>
            <a:r>
              <a:rPr lang="en-US" sz="2800" dirty="0" smtClean="0"/>
              <a:t>Trains, </a:t>
            </a:r>
            <a:r>
              <a:rPr lang="en-US" sz="2800" b="1" dirty="0" smtClean="0">
                <a:solidFill>
                  <a:srgbClr val="FFC000"/>
                </a:solidFill>
              </a:rPr>
              <a:t>horse and carriages</a:t>
            </a:r>
            <a:r>
              <a:rPr lang="en-US" sz="2800" dirty="0" smtClean="0"/>
              <a:t>, e-vehicles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30+ </a:t>
            </a:r>
            <a:r>
              <a:rPr lang="en-US" sz="2800" b="1" dirty="0" err="1" smtClean="0">
                <a:solidFill>
                  <a:srgbClr val="FFC000"/>
                </a:solidFill>
              </a:rPr>
              <a:t>restos</a:t>
            </a:r>
            <a:r>
              <a:rPr lang="en-US" sz="2800" dirty="0" smtClean="0"/>
              <a:t>, souvenir shops, roaming entertainers, jugglers, parades, seasonal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4,000 hotel </a:t>
            </a:r>
            <a:r>
              <a:rPr lang="en-US" sz="2800" b="1" dirty="0" err="1" smtClean="0">
                <a:solidFill>
                  <a:srgbClr val="FFC000"/>
                </a:solidFill>
              </a:rPr>
              <a:t>rms</a:t>
            </a:r>
            <a:r>
              <a:rPr lang="en-US" sz="2800" b="1" dirty="0" smtClean="0">
                <a:solidFill>
                  <a:srgbClr val="FFC000"/>
                </a:solidFill>
              </a:rPr>
              <a:t>;</a:t>
            </a:r>
            <a:r>
              <a:rPr lang="en-US" sz="2800" dirty="0" smtClean="0"/>
              <a:t> up to 10,000 employees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2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5344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Maybe need 20,000 workers to build, </a:t>
            </a:r>
            <a:br>
              <a:rPr lang="en-US" sz="3200" dirty="0" smtClean="0"/>
            </a:br>
            <a:r>
              <a:rPr lang="en-US" sz="3200" dirty="0" smtClean="0"/>
              <a:t>10,000 to run the park in many roles: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Gardens</a:t>
            </a:r>
            <a:r>
              <a:rPr lang="en-US" sz="3200" dirty="0" smtClean="0"/>
              <a:t> and grounds, trees to flowers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Animals</a:t>
            </a:r>
            <a:r>
              <a:rPr lang="en-US" sz="3200" dirty="0" smtClean="0"/>
              <a:t>: elephants, horses, fish, etc.</a:t>
            </a:r>
          </a:p>
          <a:p>
            <a:r>
              <a:rPr lang="en-US" sz="3200" dirty="0" smtClean="0"/>
              <a:t>Hawkers and </a:t>
            </a:r>
            <a:r>
              <a:rPr lang="en-US" sz="3200" b="1" dirty="0" smtClean="0">
                <a:solidFill>
                  <a:srgbClr val="FFC000"/>
                </a:solidFill>
              </a:rPr>
              <a:t>entertainers</a:t>
            </a:r>
            <a:r>
              <a:rPr lang="en-US" sz="3200" dirty="0" smtClean="0"/>
              <a:t>, souvenirs and gifts, actors, jugglers, security, IT</a:t>
            </a:r>
          </a:p>
          <a:p>
            <a:r>
              <a:rPr lang="en-US" sz="3200" dirty="0" smtClean="0"/>
              <a:t>Singers, musicians, dancers, ride operators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Engineers</a:t>
            </a:r>
            <a:r>
              <a:rPr lang="en-US" sz="3200" dirty="0" smtClean="0"/>
              <a:t>, designers, maintenance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Administrators</a:t>
            </a:r>
            <a:r>
              <a:rPr lang="en-US" sz="3200" dirty="0" smtClean="0"/>
              <a:t>, accounting, purchasing, manufacturing, cooks, janitors, tours, hotels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7761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7030A0"/>
            </a:gs>
            <a:gs pos="96000">
              <a:srgbClr val="FF00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Hotels – 4,000 rooms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45259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Ambassador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smtClean="0"/>
              <a:t>is smallest at 219 rooms</a:t>
            </a:r>
          </a:p>
          <a:p>
            <a:r>
              <a:rPr lang="en-US" sz="3200" b="1" dirty="0" err="1" smtClean="0">
                <a:solidFill>
                  <a:srgbClr val="FFC000"/>
                </a:solidFill>
              </a:rPr>
              <a:t>Nextus</a:t>
            </a:r>
            <a:r>
              <a:rPr lang="en-US" sz="3200" dirty="0" smtClean="0"/>
              <a:t>: 5 star, modern, 1,200 rooms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Boardwalk</a:t>
            </a:r>
            <a:r>
              <a:rPr lang="en-US" sz="3200" dirty="0" smtClean="0"/>
              <a:t>: mid range, fun, 1,800 rooms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Chamberlain</a:t>
            </a:r>
            <a:r>
              <a:rPr lang="en-US" sz="3200" dirty="0" smtClean="0"/>
              <a:t>: family royal theme, 800 </a:t>
            </a:r>
            <a:r>
              <a:rPr lang="en-US" sz="3200" dirty="0" err="1" smtClean="0"/>
              <a:t>rms</a:t>
            </a:r>
            <a:r>
              <a:rPr lang="en-US" sz="3200" dirty="0" smtClean="0"/>
              <a:t> 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Sympatico Morning Palace</a:t>
            </a:r>
            <a:r>
              <a:rPr lang="en-US" sz="3200" dirty="0" smtClean="0"/>
              <a:t>: 65 rooms </a:t>
            </a:r>
            <a:br>
              <a:rPr lang="en-US" sz="3200" dirty="0" smtClean="0"/>
            </a:br>
            <a:r>
              <a:rPr lang="en-US" sz="3200" dirty="0" smtClean="0"/>
              <a:t>in main castle overlooking plaza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Paris Peacock Butterfly Hotel</a:t>
            </a:r>
            <a:r>
              <a:rPr lang="en-US" sz="3200" dirty="0" smtClean="0"/>
              <a:t>: </a:t>
            </a:r>
            <a:br>
              <a:rPr lang="en-US" sz="3200" dirty="0" smtClean="0"/>
            </a:br>
            <a:r>
              <a:rPr lang="en-US" sz="3200" dirty="0" smtClean="0"/>
              <a:t>350 rooms part of </a:t>
            </a:r>
            <a:r>
              <a:rPr lang="en-US" sz="3200" dirty="0" err="1" smtClean="0"/>
              <a:t>Flutterby</a:t>
            </a:r>
            <a:r>
              <a:rPr lang="en-US" sz="3200" dirty="0" smtClean="0"/>
              <a:t> Forest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B&amp;B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smtClean="0"/>
              <a:t>etc. in various places 250 rooms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777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Restaurants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Jesus said, </a:t>
            </a:r>
            <a:r>
              <a:rPr lang="en-US" sz="3200" b="1" u="sng" dirty="0" smtClean="0">
                <a:solidFill>
                  <a:srgbClr val="FFC000"/>
                </a:solidFill>
              </a:rPr>
              <a:t>Pizza</a:t>
            </a:r>
          </a:p>
          <a:p>
            <a:r>
              <a:rPr lang="en-US" sz="3200" dirty="0" smtClean="0"/>
              <a:t>You’ll have a </a:t>
            </a:r>
            <a:r>
              <a:rPr lang="en-US" sz="3200" dirty="0" err="1" smtClean="0"/>
              <a:t>resto</a:t>
            </a:r>
            <a:r>
              <a:rPr lang="en-US" sz="3200" dirty="0" smtClean="0"/>
              <a:t> called </a:t>
            </a:r>
            <a:r>
              <a:rPr lang="en-US" sz="3200" b="1" u="sng" dirty="0" smtClean="0">
                <a:solidFill>
                  <a:srgbClr val="FFC000"/>
                </a:solidFill>
              </a:rPr>
              <a:t>Fire by Night</a:t>
            </a:r>
            <a:r>
              <a:rPr lang="en-US" sz="3200" b="1" u="sng" dirty="0" smtClean="0"/>
              <a:t> </a:t>
            </a:r>
          </a:p>
          <a:p>
            <a:r>
              <a:rPr lang="en-US" sz="3200" dirty="0" smtClean="0"/>
              <a:t>50+ restaurants in Park, New Town, etc. </a:t>
            </a:r>
          </a:p>
          <a:p>
            <a:r>
              <a:rPr lang="en-US" sz="3200" dirty="0" smtClean="0"/>
              <a:t>Food service can be partly centralized</a:t>
            </a:r>
          </a:p>
          <a:p>
            <a:r>
              <a:rPr lang="en-US" sz="3200" dirty="0" smtClean="0"/>
              <a:t>Will may </a:t>
            </a:r>
            <a:r>
              <a:rPr lang="en-US" sz="3200" b="1" dirty="0" smtClean="0">
                <a:solidFill>
                  <a:srgbClr val="FFC000"/>
                </a:solidFill>
              </a:rPr>
              <a:t>need to grow </a:t>
            </a:r>
            <a:r>
              <a:rPr lang="en-US" sz="3200" dirty="0" smtClean="0"/>
              <a:t>much of what we need to cook or sell, need herbs, chicken, beef, etc.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6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rgbClr val="00602B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10,000 seat Stadium, may be a part of </a:t>
            </a:r>
            <a:r>
              <a:rPr lang="en-US" sz="3200" dirty="0" err="1" smtClean="0"/>
              <a:t>BCU</a:t>
            </a:r>
            <a:r>
              <a:rPr lang="en-US" sz="3200" dirty="0" smtClean="0"/>
              <a:t> , </a:t>
            </a:r>
            <a:r>
              <a:rPr lang="en-US" sz="3200" b="1" dirty="0" smtClean="0">
                <a:solidFill>
                  <a:srgbClr val="FFC000"/>
                </a:solidFill>
              </a:rPr>
              <a:t>great event venue</a:t>
            </a:r>
          </a:p>
          <a:p>
            <a:r>
              <a:rPr lang="en-US" sz="3200" dirty="0" smtClean="0"/>
              <a:t>He said, </a:t>
            </a:r>
            <a:r>
              <a:rPr lang="en-US" sz="3200" b="1" u="sng" dirty="0" smtClean="0">
                <a:solidFill>
                  <a:srgbClr val="FFC000"/>
                </a:solidFill>
              </a:rPr>
              <a:t>Don’t have a concert until the infrastructure is ready</a:t>
            </a:r>
          </a:p>
          <a:p>
            <a:r>
              <a:rPr lang="en-US" sz="3200" dirty="0" smtClean="0"/>
              <a:t>Basket Ball, soccer, concerts, etc. </a:t>
            </a:r>
          </a:p>
          <a:p>
            <a:r>
              <a:rPr lang="en-US" sz="3200" dirty="0" smtClean="0"/>
              <a:t>Pools, weights, tennis, horses. etc. 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Olympics and Asian game training capability</a:t>
            </a:r>
            <a:endParaRPr lang="en-US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60000"/>
              <a:lumOff val="40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Racing!!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467600" cy="49530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Actually </a:t>
            </a:r>
            <a:r>
              <a:rPr lang="en-US" sz="3200" b="1" dirty="0" smtClean="0">
                <a:solidFill>
                  <a:srgbClr val="00B0F0"/>
                </a:solidFill>
              </a:rPr>
              <a:t>OUR LAST </a:t>
            </a:r>
            <a:r>
              <a:rPr lang="en-US" sz="3200" dirty="0" smtClean="0"/>
              <a:t>project, He said.</a:t>
            </a:r>
          </a:p>
          <a:p>
            <a:r>
              <a:rPr lang="en-US" sz="3200" b="1" dirty="0" smtClean="0">
                <a:solidFill>
                  <a:srgbClr val="00B0F0"/>
                </a:solidFill>
              </a:rPr>
              <a:t>EVERYONE will come </a:t>
            </a:r>
            <a:r>
              <a:rPr lang="en-US" sz="3200" dirty="0" smtClean="0"/>
              <a:t>to a race, can reach everyone with urgent </a:t>
            </a:r>
            <a:r>
              <a:rPr lang="en-US" sz="3200" dirty="0" err="1" smtClean="0"/>
              <a:t>minstry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Bohol has main road track in </a:t>
            </a:r>
            <a:r>
              <a:rPr lang="en-US" sz="3200" b="1" dirty="0" err="1" smtClean="0">
                <a:solidFill>
                  <a:srgbClr val="00B0F0"/>
                </a:solidFill>
              </a:rPr>
              <a:t>Payahan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Will start with </a:t>
            </a:r>
            <a:r>
              <a:rPr lang="en-US" sz="3200" b="1" dirty="0" smtClean="0">
                <a:solidFill>
                  <a:srgbClr val="00B0F0"/>
                </a:solidFill>
              </a:rPr>
              <a:t>24 hour race</a:t>
            </a:r>
            <a:r>
              <a:rPr lang="en-US" sz="3200" dirty="0" smtClean="0"/>
              <a:t>. Can have </a:t>
            </a:r>
            <a:br>
              <a:rPr lang="en-US" sz="3200" dirty="0" smtClean="0"/>
            </a:br>
            <a:r>
              <a:rPr lang="en-US" sz="3200" dirty="0" smtClean="0"/>
              <a:t>7 tracks across Philippines. </a:t>
            </a:r>
          </a:p>
          <a:p>
            <a:r>
              <a:rPr lang="en-US" sz="3200" dirty="0" smtClean="0"/>
              <a:t>Series will make rock stars from racers, we will produce </a:t>
            </a:r>
            <a:r>
              <a:rPr lang="en-US" sz="3200" b="1" dirty="0" smtClean="0">
                <a:solidFill>
                  <a:srgbClr val="00B0F0"/>
                </a:solidFill>
              </a:rPr>
              <a:t>reality show </a:t>
            </a:r>
            <a:r>
              <a:rPr lang="en-US" sz="3200" dirty="0" smtClean="0"/>
              <a:t>from racers, will take over TV in </a:t>
            </a:r>
            <a:r>
              <a:rPr lang="en-US" sz="3200" dirty="0" err="1" smtClean="0"/>
              <a:t>Phils</a:t>
            </a:r>
            <a:r>
              <a:rPr lang="en-US" sz="3200" dirty="0" smtClean="0"/>
              <a:t>. Wow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729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60000"/>
              <a:lumOff val="40000"/>
            </a:schemeClr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3642"/>
            <a:ext cx="8229600" cy="1936242"/>
          </a:xfrm>
        </p:spPr>
        <p:txBody>
          <a:bodyPr/>
          <a:lstStyle/>
          <a:p>
            <a:r>
              <a:rPr lang="en-US" sz="4400" dirty="0" smtClean="0"/>
              <a:t>Barber Motorsports Park, Alabama: </a:t>
            </a:r>
            <a:r>
              <a:rPr lang="en-US" sz="3200" dirty="0" smtClean="0"/>
              <a:t>a model for our Bohol track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1" b="4791"/>
          <a:stretch/>
        </p:blipFill>
        <p:spPr>
          <a:xfrm>
            <a:off x="-609600" y="1600200"/>
            <a:ext cx="10287000" cy="5594694"/>
          </a:xfrm>
        </p:spPr>
      </p:pic>
    </p:spTree>
    <p:extLst>
      <p:ext uri="{BB962C8B-B14F-4D97-AF65-F5344CB8AC3E}">
        <p14:creationId xmlns:p14="http://schemas.microsoft.com/office/powerpoint/2010/main" val="38302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Housing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50 Luxury Houses </a:t>
            </a:r>
            <a:r>
              <a:rPr lang="en-US" sz="2800" dirty="0" smtClean="0"/>
              <a:t>Jesus said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Average price P7m</a:t>
            </a:r>
            <a:r>
              <a:rPr lang="en-US" sz="2800" dirty="0" smtClean="0"/>
              <a:t>, he added</a:t>
            </a:r>
          </a:p>
          <a:p>
            <a:r>
              <a:rPr lang="en-US" sz="2800" dirty="0" smtClean="0"/>
              <a:t>In Vision it looked like where I grew up, </a:t>
            </a:r>
            <a:r>
              <a:rPr lang="en-US" sz="2800" b="1" dirty="0" smtClean="0">
                <a:solidFill>
                  <a:srgbClr val="FFFF00"/>
                </a:solidFill>
              </a:rPr>
              <a:t>American Style</a:t>
            </a:r>
            <a:r>
              <a:rPr lang="en-US" sz="2800" dirty="0" smtClean="0"/>
              <a:t>, not Asian 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150m</a:t>
            </a:r>
            <a:r>
              <a:rPr lang="en-U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</a:rPr>
              <a:t> average size, </a:t>
            </a:r>
            <a:r>
              <a:rPr lang="en-US" sz="2800" dirty="0" smtClean="0"/>
              <a:t>up to 250m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, as long as we keep within average cost range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Large yards </a:t>
            </a:r>
            <a:r>
              <a:rPr lang="en-US" sz="2800" dirty="0" smtClean="0"/>
              <a:t>(1,000+m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), wide roads, sidewalks, American suburban, </a:t>
            </a:r>
            <a:r>
              <a:rPr lang="en-US" sz="2800" dirty="0"/>
              <a:t>club </a:t>
            </a:r>
            <a:r>
              <a:rPr lang="en-US" sz="2800" dirty="0" smtClean="0"/>
              <a:t>house?</a:t>
            </a:r>
          </a:p>
          <a:p>
            <a:r>
              <a:rPr lang="en-US" sz="2800" dirty="0" smtClean="0"/>
              <a:t>Start </a:t>
            </a:r>
            <a:r>
              <a:rPr lang="en-US" sz="2800" b="1" dirty="0" smtClean="0">
                <a:solidFill>
                  <a:srgbClr val="FFFF00"/>
                </a:solidFill>
              </a:rPr>
              <a:t>AS SOON AS I FIND THE LAND!</a:t>
            </a:r>
          </a:p>
        </p:txBody>
      </p:sp>
    </p:spTree>
    <p:extLst>
      <p:ext uri="{BB962C8B-B14F-4D97-AF65-F5344CB8AC3E}">
        <p14:creationId xmlns:p14="http://schemas.microsoft.com/office/powerpoint/2010/main" val="122425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7" y="0"/>
            <a:ext cx="1052703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46038"/>
            <a:ext cx="5105400" cy="2011362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</a:rPr>
              <a:t>Lexington Drive, Pennsylvania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Large Scale Charity Projects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A </a:t>
            </a:r>
            <a:r>
              <a:rPr lang="en-US" sz="4000" b="1" dirty="0" smtClean="0">
                <a:solidFill>
                  <a:srgbClr val="0070C0"/>
                </a:solidFill>
              </a:rPr>
              <a:t>Orphanage </a:t>
            </a:r>
            <a:r>
              <a:rPr lang="en-US" sz="4000" dirty="0" smtClean="0"/>
              <a:t>or Children’s village of 100ha</a:t>
            </a:r>
          </a:p>
          <a:p>
            <a:r>
              <a:rPr lang="en-US" sz="4000" dirty="0" smtClean="0"/>
              <a:t>An </a:t>
            </a:r>
            <a:r>
              <a:rPr lang="en-US" sz="4000" b="1" dirty="0" smtClean="0">
                <a:solidFill>
                  <a:srgbClr val="0070C0"/>
                </a:solidFill>
              </a:rPr>
              <a:t>Elderly Care </a:t>
            </a:r>
            <a:r>
              <a:rPr lang="en-US" sz="4000" dirty="0" smtClean="0"/>
              <a:t>Village, also 100ha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Pastor Support </a:t>
            </a:r>
            <a:r>
              <a:rPr lang="en-US" sz="4000" dirty="0" smtClean="0"/>
              <a:t>Network and Resource Center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Other activities </a:t>
            </a:r>
            <a:r>
              <a:rPr lang="en-US" sz="4000" dirty="0" smtClean="0"/>
              <a:t>as called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75445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467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Children’s Village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105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 Charity / orphanage </a:t>
            </a:r>
            <a:r>
              <a:rPr lang="en-US" sz="3200" b="1" dirty="0" smtClean="0">
                <a:solidFill>
                  <a:srgbClr val="0070C0"/>
                </a:solidFill>
              </a:rPr>
              <a:t>village of 100ha</a:t>
            </a:r>
          </a:p>
          <a:p>
            <a:r>
              <a:rPr lang="en-US" sz="3200" dirty="0" smtClean="0"/>
              <a:t>May have up to </a:t>
            </a:r>
            <a:r>
              <a:rPr lang="en-US" sz="3200" b="1" dirty="0" smtClean="0">
                <a:solidFill>
                  <a:srgbClr val="0070C0"/>
                </a:solidFill>
              </a:rPr>
              <a:t>10,000 children</a:t>
            </a:r>
            <a:r>
              <a:rPr lang="en-US" sz="3200" dirty="0" smtClean="0"/>
              <a:t>, so will need up to 1,200 houses, prefabrication method can build 10 /day. </a:t>
            </a:r>
          </a:p>
          <a:p>
            <a:r>
              <a:rPr lang="en-US" sz="3200" dirty="0" smtClean="0"/>
              <a:t>Hard to understand how to administer this</a:t>
            </a:r>
          </a:p>
          <a:p>
            <a:r>
              <a:rPr lang="en-US" sz="3200" dirty="0" smtClean="0"/>
              <a:t>Will have </a:t>
            </a:r>
            <a:r>
              <a:rPr lang="en-US" sz="3200" b="1" dirty="0" smtClean="0">
                <a:solidFill>
                  <a:srgbClr val="0070C0"/>
                </a:solidFill>
              </a:rPr>
              <a:t>town center</a:t>
            </a:r>
            <a:r>
              <a:rPr lang="en-US" sz="3200" dirty="0" smtClean="0"/>
              <a:t>, police, admin, cafeteria, security, </a:t>
            </a:r>
            <a:r>
              <a:rPr lang="en-US" sz="3200" b="1" dirty="0" smtClean="0">
                <a:solidFill>
                  <a:srgbClr val="0070C0"/>
                </a:solidFill>
              </a:rPr>
              <a:t>schools,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en-US" sz="3200" dirty="0" smtClean="0"/>
              <a:t>play ground, food production</a:t>
            </a:r>
          </a:p>
          <a:p>
            <a:r>
              <a:rPr lang="en-US" sz="3200" b="1" u="sng" dirty="0" smtClean="0">
                <a:solidFill>
                  <a:srgbClr val="0070C0"/>
                </a:solidFill>
              </a:rPr>
              <a:t>Idea will become famous</a:t>
            </a:r>
            <a:r>
              <a:rPr lang="en-US" sz="3200" dirty="0" smtClean="0"/>
              <a:t>, attract money from families, international, government, and businesses Jesus said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37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Golden Days Care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Elderly Care Facility, also </a:t>
            </a:r>
            <a:r>
              <a:rPr lang="en-US" sz="3200" b="1" dirty="0" smtClean="0">
                <a:solidFill>
                  <a:srgbClr val="C00000"/>
                </a:solidFill>
              </a:rPr>
              <a:t>up to 10,000 residents on 100ha;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endParaRPr lang="en-US" sz="3200" dirty="0" smtClean="0"/>
          </a:p>
          <a:p>
            <a:r>
              <a:rPr lang="en-US" sz="3200" dirty="0" smtClean="0"/>
              <a:t>Jesus said </a:t>
            </a:r>
            <a:r>
              <a:rPr lang="en-US" sz="3200" b="1" dirty="0" smtClean="0">
                <a:solidFill>
                  <a:srgbClr val="C00000"/>
                </a:solidFill>
              </a:rPr>
              <a:t>he’s planned for these people to live here since before they were born</a:t>
            </a:r>
          </a:p>
          <a:p>
            <a:r>
              <a:rPr lang="en-US" sz="3200" dirty="0" smtClean="0"/>
              <a:t>Provides entertainment, nursing, food (diets for all for medical issues), social activity, family visits, and especially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MINISTRY for salvation for everyone </a:t>
            </a:r>
          </a:p>
          <a:p>
            <a:r>
              <a:rPr lang="en-US" sz="3200" dirty="0" smtClean="0"/>
              <a:t>Will be close by, (Libertad?) </a:t>
            </a:r>
            <a:r>
              <a:rPr lang="en-US" sz="3200" u="sng" dirty="0" smtClean="0"/>
              <a:t>Can combine with Children’s village somehow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78122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602B"/>
                </a:solidFill>
              </a:rPr>
              <a:t>Shepherd’s Haven, Pastor’s Center</a:t>
            </a:r>
            <a:endParaRPr lang="en-US" sz="4400" b="1" dirty="0">
              <a:solidFill>
                <a:srgbClr val="00602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452596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Shepherd’s Haven </a:t>
            </a:r>
            <a:r>
              <a:rPr lang="en-US" sz="2800" dirty="0" smtClean="0"/>
              <a:t>is a </a:t>
            </a:r>
            <a:r>
              <a:rPr lang="en-US" sz="2800" b="1" dirty="0" smtClean="0">
                <a:solidFill>
                  <a:srgbClr val="00602B"/>
                </a:solidFill>
              </a:rPr>
              <a:t>resource center</a:t>
            </a:r>
          </a:p>
          <a:p>
            <a:r>
              <a:rPr lang="en-US" sz="2800" dirty="0" smtClean="0"/>
              <a:t>Land we get will be a funny ‘L’ shape</a:t>
            </a:r>
          </a:p>
          <a:p>
            <a:r>
              <a:rPr lang="en-US" sz="2800" b="1" dirty="0" smtClean="0">
                <a:solidFill>
                  <a:srgbClr val="00602B"/>
                </a:solidFill>
              </a:rPr>
              <a:t>Restaurant</a:t>
            </a:r>
            <a:r>
              <a:rPr lang="en-US" sz="2800" dirty="0" smtClean="0"/>
              <a:t>, Library, </a:t>
            </a:r>
            <a:r>
              <a:rPr lang="en-US" sz="2800" b="1" dirty="0" smtClean="0">
                <a:solidFill>
                  <a:srgbClr val="00602B"/>
                </a:solidFill>
              </a:rPr>
              <a:t>function rooms</a:t>
            </a:r>
            <a:r>
              <a:rPr lang="en-US" sz="2800" dirty="0" smtClean="0"/>
              <a:t>, grocery store, vehicle repair, P5k cash allowance every month, etc.  </a:t>
            </a:r>
            <a:r>
              <a:rPr lang="en-US" sz="2800" b="1" dirty="0" smtClean="0">
                <a:solidFill>
                  <a:srgbClr val="00602B"/>
                </a:solidFill>
              </a:rPr>
              <a:t>Social venue for pastors.</a:t>
            </a:r>
          </a:p>
          <a:p>
            <a:r>
              <a:rPr lang="en-US" sz="2800" b="1" dirty="0" smtClean="0">
                <a:solidFill>
                  <a:srgbClr val="00602B"/>
                </a:solidFill>
              </a:rPr>
              <a:t>Guest house </a:t>
            </a:r>
            <a:r>
              <a:rPr lang="en-US" sz="2800" dirty="0" smtClean="0"/>
              <a:t>but not too large, only 12 floors with 2 rooms per floor I think, </a:t>
            </a:r>
            <a:r>
              <a:rPr lang="en-US" sz="2800" b="1" dirty="0" smtClean="0">
                <a:solidFill>
                  <a:srgbClr val="00602B"/>
                </a:solidFill>
              </a:rPr>
              <a:t>24 rooms only</a:t>
            </a:r>
          </a:p>
          <a:p>
            <a:r>
              <a:rPr lang="en-US" sz="2800" dirty="0" smtClean="0"/>
              <a:t>A way to empower, train and support pastors</a:t>
            </a:r>
          </a:p>
          <a:p>
            <a:r>
              <a:rPr lang="en-US" sz="2800" b="1" dirty="0" smtClean="0"/>
              <a:t>If pastors don’t join our network</a:t>
            </a:r>
            <a:r>
              <a:rPr lang="en-US" sz="2800" b="1" dirty="0" smtClean="0">
                <a:solidFill>
                  <a:srgbClr val="00602B"/>
                </a:solidFill>
              </a:rPr>
              <a:t> they will BE LEFT BEHIND</a:t>
            </a:r>
            <a:r>
              <a:rPr lang="en-US" sz="2800" dirty="0" smtClean="0"/>
              <a:t>, Jesus said, we must be shrewd! To bring in as many as we can. (Get Spirit Filled)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04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600200"/>
          </a:xfrm>
        </p:spPr>
        <p:txBody>
          <a:bodyPr>
            <a:normAutofit/>
          </a:bodyPr>
          <a:lstStyle/>
          <a:p>
            <a:r>
              <a:rPr lang="en-US" b="1" dirty="0" smtClean="0"/>
              <a:t>Bohol Christian University (</a:t>
            </a:r>
            <a:r>
              <a:rPr lang="en-US" b="1" dirty="0" err="1" smtClean="0"/>
              <a:t>BCU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Elect School </a:t>
            </a:r>
            <a:r>
              <a:rPr lang="en-US" sz="3200" dirty="0" smtClean="0"/>
              <a:t>He said, not an international school but </a:t>
            </a:r>
            <a:r>
              <a:rPr lang="en-US" sz="3200" b="1" dirty="0" smtClean="0">
                <a:solidFill>
                  <a:srgbClr val="FFFF00"/>
                </a:solidFill>
              </a:rPr>
              <a:t>we choose </a:t>
            </a:r>
            <a:r>
              <a:rPr lang="en-US" sz="3200" dirty="0" smtClean="0"/>
              <a:t>who goes there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We pay all fees </a:t>
            </a:r>
            <a:r>
              <a:rPr lang="en-US" sz="3200" dirty="0" smtClean="0"/>
              <a:t>“…</a:t>
            </a:r>
            <a:r>
              <a:rPr lang="en-US" sz="3200" b="1" dirty="0" smtClean="0"/>
              <a:t>you can afford it</a:t>
            </a:r>
            <a:r>
              <a:rPr lang="en-US" sz="3200" dirty="0" smtClean="0"/>
              <a:t>”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Can build </a:t>
            </a:r>
            <a:r>
              <a:rPr lang="en-US" sz="3200" b="1" dirty="0" err="1" smtClean="0">
                <a:solidFill>
                  <a:srgbClr val="FFFF00"/>
                </a:solidFill>
              </a:rPr>
              <a:t>UB</a:t>
            </a:r>
            <a:r>
              <a:rPr lang="en-US" sz="3200" b="1" dirty="0" smtClean="0">
                <a:solidFill>
                  <a:srgbClr val="FFFF00"/>
                </a:solidFill>
              </a:rPr>
              <a:t> … in 6 months</a:t>
            </a:r>
          </a:p>
          <a:p>
            <a:r>
              <a:rPr lang="en-US" sz="3200" dirty="0" smtClean="0"/>
              <a:t>Will train people to work in park, in government, in engineering, medicine, IT, … and ministry. Maybe like Park training?</a:t>
            </a:r>
          </a:p>
          <a:p>
            <a:r>
              <a:rPr lang="en-US" sz="3200" b="1" dirty="0" smtClean="0"/>
              <a:t>Everyone can be baptized in Holy Spirit, and learn prophecy, etc.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365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Manufacturing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God keeps asking, </a:t>
            </a:r>
            <a:r>
              <a:rPr lang="en-US" sz="2800" b="1" dirty="0">
                <a:solidFill>
                  <a:srgbClr val="FFFF00"/>
                </a:solidFill>
              </a:rPr>
              <a:t>“What do you want to manufacture</a:t>
            </a:r>
            <a:r>
              <a:rPr lang="en-US" sz="2800" b="1" dirty="0" smtClean="0">
                <a:solidFill>
                  <a:srgbClr val="FFFF00"/>
                </a:solidFill>
              </a:rPr>
              <a:t>??!!” </a:t>
            </a:r>
            <a:r>
              <a:rPr lang="en-US" sz="2800" b="1" dirty="0" smtClean="0"/>
              <a:t>WOW</a:t>
            </a:r>
            <a:r>
              <a:rPr lang="en-US" sz="2800" b="1" dirty="0"/>
              <a:t>! </a:t>
            </a:r>
            <a:endParaRPr lang="en-US" sz="2800" b="1" dirty="0" smtClean="0"/>
          </a:p>
          <a:p>
            <a:r>
              <a:rPr lang="en-US" sz="2800" b="1" dirty="0" smtClean="0"/>
              <a:t>He specifically mentioned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Toys </a:t>
            </a:r>
            <a:r>
              <a:rPr lang="en-US" sz="3200" dirty="0" smtClean="0"/>
              <a:t>(because they always break) </a:t>
            </a:r>
            <a:endParaRPr lang="en-US" sz="3200" dirty="0"/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Pianos</a:t>
            </a:r>
            <a:r>
              <a:rPr lang="en-US" sz="3200" dirty="0" smtClean="0"/>
              <a:t> (not guitars)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Submarines</a:t>
            </a:r>
            <a:r>
              <a:rPr lang="en-US" sz="3200" dirty="0" smtClean="0"/>
              <a:t>! Seriously!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Food</a:t>
            </a:r>
            <a:r>
              <a:rPr lang="en-US" sz="3200" dirty="0" smtClean="0"/>
              <a:t>, all kinds</a:t>
            </a:r>
          </a:p>
          <a:p>
            <a:pPr lvl="1"/>
            <a:r>
              <a:rPr lang="en-US" sz="3200" dirty="0" smtClean="0"/>
              <a:t>Construction 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Money</a:t>
            </a:r>
            <a:r>
              <a:rPr lang="en-US" sz="3200" dirty="0" smtClean="0"/>
              <a:t> (a mint, make coins </a:t>
            </a:r>
            <a:r>
              <a:rPr lang="en-US" sz="3200" dirty="0" err="1" smtClean="0"/>
              <a:t>etc</a:t>
            </a:r>
            <a:r>
              <a:rPr lang="en-US" sz="3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460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… ALL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510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My background is in magazines</a:t>
            </a:r>
          </a:p>
          <a:p>
            <a:r>
              <a:rPr lang="en-US" sz="3200" dirty="0" smtClean="0"/>
              <a:t>God said called to </a:t>
            </a:r>
            <a:r>
              <a:rPr lang="en-US" sz="3200" b="1" dirty="0" smtClean="0">
                <a:solidFill>
                  <a:srgbClr val="FFFF00"/>
                </a:solidFill>
              </a:rPr>
              <a:t>ALL media</a:t>
            </a:r>
            <a:r>
              <a:rPr lang="en-US" sz="3200" b="1" dirty="0" smtClean="0"/>
              <a:t>: </a:t>
            </a:r>
          </a:p>
          <a:p>
            <a:pPr lvl="1"/>
            <a:r>
              <a:rPr lang="en-US" sz="2800" b="1" dirty="0" smtClean="0">
                <a:solidFill>
                  <a:srgbClr val="FFFF00"/>
                </a:solidFill>
              </a:rPr>
              <a:t>Movies</a:t>
            </a:r>
            <a:r>
              <a:rPr lang="en-US" sz="2800" dirty="0" smtClean="0"/>
              <a:t>, TV, </a:t>
            </a:r>
            <a:r>
              <a:rPr lang="en-US" sz="2800" dirty="0" err="1" smtClean="0"/>
              <a:t>youtube</a:t>
            </a:r>
            <a:r>
              <a:rPr lang="en-US" sz="2800" dirty="0" smtClean="0"/>
              <a:t> series, advertising </a:t>
            </a:r>
          </a:p>
          <a:p>
            <a:pPr lvl="1"/>
            <a:r>
              <a:rPr lang="en-US" sz="2800" b="1" dirty="0" smtClean="0">
                <a:solidFill>
                  <a:srgbClr val="FFFF00"/>
                </a:solidFill>
              </a:rPr>
              <a:t>Radio</a:t>
            </a:r>
            <a:r>
              <a:rPr lang="en-US" sz="2800" dirty="0" smtClean="0"/>
              <a:t>, I saw Bach classical but also need Christian here locally. </a:t>
            </a:r>
          </a:p>
          <a:p>
            <a:pPr lvl="1"/>
            <a:r>
              <a:rPr lang="en-US" sz="2800" b="1" dirty="0" smtClean="0">
                <a:solidFill>
                  <a:srgbClr val="FFFF00"/>
                </a:solidFill>
              </a:rPr>
              <a:t>Music production </a:t>
            </a:r>
            <a:r>
              <a:rPr lang="en-US" sz="2800" dirty="0" smtClean="0"/>
              <a:t>to make bands, tours, CDs, DVDs</a:t>
            </a:r>
          </a:p>
          <a:p>
            <a:pPr lvl="1"/>
            <a:r>
              <a:rPr lang="en-US" sz="2800" b="1" dirty="0" smtClean="0">
                <a:solidFill>
                  <a:srgbClr val="FFFF00"/>
                </a:solidFill>
              </a:rPr>
              <a:t>Web</a:t>
            </a:r>
            <a:r>
              <a:rPr lang="en-US" sz="2800" dirty="0" smtClean="0"/>
              <a:t>, apps, and games</a:t>
            </a:r>
          </a:p>
          <a:p>
            <a:pPr lvl="1"/>
            <a:r>
              <a:rPr lang="en-US" sz="2800" dirty="0" smtClean="0"/>
              <a:t>Print, Newspapers, magazines, </a:t>
            </a:r>
            <a:r>
              <a:rPr lang="en-US" sz="2800" b="1" dirty="0" smtClean="0">
                <a:solidFill>
                  <a:srgbClr val="FFFF00"/>
                </a:solidFill>
              </a:rPr>
              <a:t>books</a:t>
            </a:r>
          </a:p>
          <a:p>
            <a:pPr lvl="1"/>
            <a:endParaRPr lang="en-US" sz="20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546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Global Shipping fleet</a:t>
            </a:r>
            <a:r>
              <a:rPr lang="en-US" sz="3200" dirty="0" smtClean="0"/>
              <a:t>, he said</a:t>
            </a:r>
          </a:p>
          <a:p>
            <a:r>
              <a:rPr lang="en-US" sz="3200" dirty="0" smtClean="0"/>
              <a:t>No idea what it means, </a:t>
            </a:r>
          </a:p>
          <a:p>
            <a:r>
              <a:rPr lang="en-US" sz="3200" dirty="0"/>
              <a:t>Cargo of any type </a:t>
            </a:r>
          </a:p>
          <a:p>
            <a:r>
              <a:rPr lang="en-US" sz="3200" dirty="0" smtClean="0"/>
              <a:t>But global rescue operations for refugees too? </a:t>
            </a:r>
          </a:p>
        </p:txBody>
      </p:sp>
    </p:spTree>
    <p:extLst>
      <p:ext uri="{BB962C8B-B14F-4D97-AF65-F5344CB8AC3E}">
        <p14:creationId xmlns:p14="http://schemas.microsoft.com/office/powerpoint/2010/main" val="33373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Horses: Ambrose Equestrian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4582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God spoke a lot about this.</a:t>
            </a:r>
          </a:p>
          <a:p>
            <a:r>
              <a:rPr lang="en-US" sz="3200" dirty="0" smtClean="0"/>
              <a:t>Will import </a:t>
            </a:r>
            <a:r>
              <a:rPr lang="en-US" sz="3200" b="1" dirty="0" smtClean="0">
                <a:solidFill>
                  <a:srgbClr val="FFC000"/>
                </a:solidFill>
              </a:rPr>
              <a:t>Gypsy horses </a:t>
            </a:r>
            <a:r>
              <a:rPr lang="en-US" sz="3200" dirty="0" smtClean="0"/>
              <a:t>to form local herd. It will be symbol of the </a:t>
            </a:r>
            <a:r>
              <a:rPr lang="en-US" sz="3200" b="1" dirty="0" smtClean="0">
                <a:solidFill>
                  <a:srgbClr val="FFC000"/>
                </a:solidFill>
              </a:rPr>
              <a:t>Theme Park and Bohol tourism in general</a:t>
            </a:r>
            <a:r>
              <a:rPr lang="en-US" sz="3200" dirty="0" smtClean="0"/>
              <a:t>. Very cool</a:t>
            </a:r>
          </a:p>
          <a:p>
            <a:r>
              <a:rPr lang="en-US" sz="3200" dirty="0" smtClean="0"/>
              <a:t>Will make horse carriages, use in the park, for weddings, parades, etc.  </a:t>
            </a:r>
          </a:p>
          <a:p>
            <a:r>
              <a:rPr lang="en-US" sz="3200" dirty="0" smtClean="0"/>
              <a:t>Will have remote </a:t>
            </a:r>
            <a:r>
              <a:rPr lang="en-US" sz="3200" b="1" dirty="0" smtClean="0">
                <a:solidFill>
                  <a:srgbClr val="FFC000"/>
                </a:solidFill>
              </a:rPr>
              <a:t>ranches</a:t>
            </a:r>
            <a:r>
              <a:rPr lang="en-US" sz="3200" dirty="0" smtClean="0"/>
              <a:t> to ride to, camp in, and be an </a:t>
            </a:r>
            <a:r>
              <a:rPr lang="en-US" sz="3200" b="1" dirty="0">
                <a:solidFill>
                  <a:srgbClr val="FFC000"/>
                </a:solidFill>
              </a:rPr>
              <a:t>extension of the park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One of the most beautiful animals on earth!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160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8" y="0"/>
            <a:ext cx="9403107" cy="6858000"/>
          </a:xfrm>
        </p:spPr>
      </p:pic>
    </p:spTree>
    <p:extLst>
      <p:ext uri="{BB962C8B-B14F-4D97-AF65-F5344CB8AC3E}">
        <p14:creationId xmlns:p14="http://schemas.microsoft.com/office/powerpoint/2010/main" val="10284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-133172"/>
            <a:ext cx="6071616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52400"/>
            <a:ext cx="5181600" cy="7111746"/>
          </a:xfrm>
        </p:spPr>
      </p:pic>
    </p:spTree>
    <p:extLst>
      <p:ext uri="{BB962C8B-B14F-4D97-AF65-F5344CB8AC3E}">
        <p14:creationId xmlns:p14="http://schemas.microsoft.com/office/powerpoint/2010/main" val="213687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5110"/>
            <a:ext cx="9144000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5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-228600"/>
            <a:ext cx="9661492" cy="7739513"/>
          </a:xfrm>
        </p:spPr>
      </p:pic>
    </p:spTree>
    <p:extLst>
      <p:ext uri="{BB962C8B-B14F-4D97-AF65-F5344CB8AC3E}">
        <p14:creationId xmlns:p14="http://schemas.microsoft.com/office/powerpoint/2010/main" val="6276236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76200"/>
            <a:ext cx="9448799" cy="7511793"/>
          </a:xfrm>
        </p:spPr>
      </p:pic>
    </p:spTree>
    <p:extLst>
      <p:ext uri="{BB962C8B-B14F-4D97-AF65-F5344CB8AC3E}">
        <p14:creationId xmlns:p14="http://schemas.microsoft.com/office/powerpoint/2010/main" val="6758235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" y="-457200"/>
            <a:ext cx="8991601" cy="7961400"/>
          </a:xfrm>
        </p:spPr>
      </p:pic>
    </p:spTree>
    <p:extLst>
      <p:ext uri="{BB962C8B-B14F-4D97-AF65-F5344CB8AC3E}">
        <p14:creationId xmlns:p14="http://schemas.microsoft.com/office/powerpoint/2010/main" val="15917615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509484"/>
            <a:ext cx="9144000" cy="54153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101"/>
            <a:ext cx="8229600" cy="993598"/>
          </a:xfrm>
        </p:spPr>
        <p:txBody>
          <a:bodyPr/>
          <a:lstStyle/>
          <a:p>
            <a:r>
              <a:rPr lang="en-US" dirty="0" err="1" smtClean="0"/>
              <a:t>PMB</a:t>
            </a:r>
            <a:r>
              <a:rPr lang="en-US" dirty="0" smtClean="0"/>
              <a:t>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Ministry Center and Headquarters</a:t>
            </a:r>
            <a:r>
              <a:rPr lang="en-US" dirty="0" smtClean="0"/>
              <a:t> of Global Ministry, Bible school, Training,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He said, “Now make me something! Make me this campus. </a:t>
            </a:r>
            <a:r>
              <a:rPr lang="en-US" b="1" dirty="0" smtClean="0">
                <a:solidFill>
                  <a:srgbClr val="FFC000"/>
                </a:solidFill>
              </a:rPr>
              <a:t>Make it for 50 Staff </a:t>
            </a:r>
            <a:r>
              <a:rPr lang="en-US" dirty="0" smtClean="0"/>
              <a:t>… but soon more people will come than you can fit in a building.” </a:t>
            </a:r>
          </a:p>
          <a:p>
            <a:r>
              <a:rPr lang="en-US" dirty="0" smtClean="0"/>
              <a:t>So we made </a:t>
            </a:r>
            <a:br>
              <a:rPr lang="en-US" dirty="0" smtClean="0"/>
            </a:br>
            <a:r>
              <a:rPr lang="en-US" dirty="0" smtClean="0"/>
              <a:t>this design,  </a:t>
            </a:r>
            <a:br>
              <a:rPr lang="en-US" dirty="0" smtClean="0"/>
            </a:br>
            <a:r>
              <a:rPr lang="en-US" b="1" dirty="0" smtClean="0">
                <a:solidFill>
                  <a:srgbClr val="FFC000"/>
                </a:solidFill>
              </a:rPr>
              <a:t>the Messenger</a:t>
            </a:r>
          </a:p>
          <a:p>
            <a:r>
              <a:rPr lang="en-US" dirty="0" smtClean="0"/>
              <a:t>Has classrooms, </a:t>
            </a:r>
            <a:br>
              <a:rPr lang="en-US" dirty="0" smtClean="0"/>
            </a:br>
            <a:r>
              <a:rPr lang="en-US" dirty="0" smtClean="0"/>
              <a:t>cafeteria, library, </a:t>
            </a:r>
            <a:br>
              <a:rPr lang="en-US" dirty="0" smtClean="0"/>
            </a:br>
            <a:r>
              <a:rPr lang="en-US" dirty="0" smtClean="0"/>
              <a:t>offices, worship, etc.</a:t>
            </a:r>
          </a:p>
          <a:p>
            <a:pPr marL="3657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60000"/>
              <a:lumOff val="40000"/>
            </a:schemeClr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PMB</a:t>
            </a:r>
            <a:r>
              <a:rPr lang="en-US" dirty="0" smtClean="0"/>
              <a:t>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Global Outreach: Africa, India, Indonesia, USA … He said it will go all over the earth</a:t>
            </a:r>
          </a:p>
          <a:p>
            <a:r>
              <a:rPr lang="en-US" sz="2800" b="1" dirty="0" smtClean="0"/>
              <a:t>He said the </a:t>
            </a:r>
            <a:r>
              <a:rPr lang="en-US" sz="2800" b="1" dirty="0" smtClean="0">
                <a:solidFill>
                  <a:srgbClr val="FFC000"/>
                </a:solidFill>
              </a:rPr>
              <a:t>key … is the bible school. </a:t>
            </a:r>
          </a:p>
          <a:p>
            <a:r>
              <a:rPr lang="en-US" sz="2800" dirty="0" smtClean="0"/>
              <a:t>Said to </a:t>
            </a:r>
            <a:r>
              <a:rPr lang="en-US" sz="2800" b="1" dirty="0" smtClean="0">
                <a:solidFill>
                  <a:srgbClr val="FFC000"/>
                </a:solidFill>
              </a:rPr>
              <a:t>Train the prophets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Teach the message he gave me, of the </a:t>
            </a:r>
            <a:r>
              <a:rPr lang="en-US" sz="2800" b="1" dirty="0" smtClean="0">
                <a:solidFill>
                  <a:srgbClr val="FFC000"/>
                </a:solidFill>
              </a:rPr>
              <a:t>Foundations of the Kingdom 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The Revival will make history</a:t>
            </a:r>
            <a:r>
              <a:rPr lang="en-US" sz="2800" dirty="0" smtClean="0"/>
              <a:t>, be legendary</a:t>
            </a:r>
          </a:p>
          <a:p>
            <a:r>
              <a:rPr lang="en-US" sz="2800" dirty="0" smtClean="0"/>
              <a:t>The burden of the ministry will be too big for me he said. I will need to recruit a lot of </a:t>
            </a:r>
            <a:r>
              <a:rPr lang="en-US" sz="2800" b="1" dirty="0" smtClean="0">
                <a:solidFill>
                  <a:srgbClr val="FFC000"/>
                </a:solidFill>
              </a:rPr>
              <a:t>help, intercession, prophets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C00000"/>
                </a:solidFill>
              </a:rPr>
              <a:t>God … it’s too much!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98505" y="1624414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 said … </a:t>
            </a:r>
            <a:r>
              <a:rPr lang="en-US" sz="2800" b="1" dirty="0" smtClean="0">
                <a:solidFill>
                  <a:srgbClr val="C00000"/>
                </a:solidFill>
              </a:rPr>
              <a:t>“I know, that why I made the vision SMALLER”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and I saw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fields of wheat, real wheat, being harvested by an American Combine Harvester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… wow, can we still do that? Turn Bohol into a breadbasket? Maybe it’s someone else’s job now. </a:t>
            </a:r>
          </a:p>
          <a:p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But maybe that was a symbol of evangelism too,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don’t know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 God-Sized Vision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These projects, even the smallest, are bigger than I dreamed I could ever do. 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Any one of these projects is a man’s life work.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 gave more than 30!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God’s glory will be evident by the sheer size of the task accomplished by people like us, outsiders, no debt, no corruption … it will be a wonder to the world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who seek after these things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that we were given them, who didn’t want them</a:t>
            </a:r>
            <a:endParaRPr lang="en-US" sz="2800" u="sng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Needed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467600" cy="45259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Vision Elders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prayer, guidance</a:t>
            </a:r>
          </a:p>
          <a:p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Ministry,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Bible school, Seminars</a:t>
            </a: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Planning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design, architecture, </a:t>
            </a: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Fish breeding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construction</a:t>
            </a: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Also young people to be trained 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to be minsters to heal and prophesy</a:t>
            </a: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Prayer team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but it will be a hard ask</a:t>
            </a:r>
          </a:p>
          <a:p>
            <a:r>
              <a:rPr lang="en-US" sz="32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Temptations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for </a:t>
            </a:r>
            <a:r>
              <a:rPr lang="en-US" sz="32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pride 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32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greed 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are real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must be overcome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!</a:t>
            </a:r>
          </a:p>
          <a:p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Questions?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52578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When do we start?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We already have</a:t>
            </a:r>
          </a:p>
          <a:p>
            <a:pPr lvl="1"/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Preparing for investment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; keeping very busy meanwhile designing, writing</a:t>
            </a:r>
          </a:p>
          <a:p>
            <a:pPr lvl="1"/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Ministry is main goal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taking care of kids, training people in the kingdom, work on bible school, writing books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Need to prepare for investment, it’s a small amount actually in Hong Kong.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God said it is coming.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We need to prepare to start farm. </a:t>
            </a:r>
            <a:endParaRPr lang="en-US" sz="2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Questions?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5181600"/>
          </a:xfrm>
        </p:spPr>
        <p:txBody>
          <a:bodyPr>
            <a:normAutofit fontScale="92500"/>
          </a:bodyPr>
          <a:lstStyle/>
          <a:p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When do we start?</a:t>
            </a:r>
          </a:p>
          <a:p>
            <a:pPr lvl="1"/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Planning Department? Now!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Need to find people with talent and time to help plan.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Who wants to help? What can they do?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Each project has its own details to iron out</a:t>
            </a:r>
          </a:p>
          <a:p>
            <a:pPr lvl="1"/>
            <a:r>
              <a:rPr lang="en-US" sz="28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Fish Farm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planning is done, </a:t>
            </a:r>
            <a:r>
              <a:rPr lang="en-US" sz="28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Theme Park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planning is advanced, </a:t>
            </a:r>
            <a:r>
              <a:rPr lang="en-US" sz="28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New Town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also …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but not done</a:t>
            </a:r>
          </a:p>
          <a:p>
            <a:pPr lvl="1"/>
            <a:r>
              <a:rPr lang="en-US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Eg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., </a:t>
            </a:r>
            <a:r>
              <a:rPr lang="en-US" sz="28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BCU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needs administration framework,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Ambassador Hotel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needs interior design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So many things to do,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prioritize by timeline</a:t>
            </a:r>
          </a:p>
          <a:p>
            <a:pPr marL="448056" lvl="1" indent="0">
              <a:buNone/>
            </a:pPr>
            <a:endParaRPr lang="en-US" sz="28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Prophetic Guidance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5181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God gives the vision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God clarifies the direction</a:t>
            </a:r>
          </a:p>
          <a:p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God does not give all the details, we must do our planning, but be ready for God to adjust it.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If God speaks GENERAL INFO, we fill in specific details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If God gives </a:t>
            </a:r>
            <a:r>
              <a:rPr lang="en-US" sz="2800" cap="all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specific details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we fill in general info. </a:t>
            </a:r>
          </a:p>
          <a:p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Pray for insight, God will release it</a:t>
            </a:r>
          </a:p>
        </p:txBody>
      </p:sp>
    </p:spTree>
    <p:extLst>
      <p:ext uri="{BB962C8B-B14F-4D97-AF65-F5344CB8AC3E}">
        <p14:creationId xmlns:p14="http://schemas.microsoft.com/office/powerpoint/2010/main" val="317763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Next: Bethsaida Specifics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Next info to share is </a:t>
            </a:r>
            <a:r>
              <a:rPr lang="en-US" sz="3200" b="1" dirty="0" smtClean="0">
                <a:solidFill>
                  <a:srgbClr val="00B0F0"/>
                </a:solidFill>
              </a:rPr>
              <a:t>Specific Bethsaida Details and planning </a:t>
            </a:r>
          </a:p>
          <a:p>
            <a:r>
              <a:rPr lang="en-US" sz="3200" dirty="0" smtClean="0"/>
              <a:t>Plan is done, we will encounter new issues later and have to overcome them as they arise. </a:t>
            </a:r>
          </a:p>
          <a:p>
            <a:r>
              <a:rPr lang="en-US" sz="3200" dirty="0" smtClean="0"/>
              <a:t>I am praying to start ASAP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539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you want to help?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help … pray, </a:t>
            </a:r>
            <a:r>
              <a:rPr lang="en-US" b="1" dirty="0" smtClean="0">
                <a:solidFill>
                  <a:srgbClr val="FFFF00"/>
                </a:solidFill>
              </a:rPr>
              <a:t>understand your role, </a:t>
            </a:r>
            <a:r>
              <a:rPr lang="en-US" dirty="0" smtClean="0"/>
              <a:t>but also your desire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Learn </a:t>
            </a:r>
            <a:r>
              <a:rPr lang="en-US" dirty="0" smtClean="0"/>
              <a:t>about what we have </a:t>
            </a:r>
            <a:r>
              <a:rPr lang="en-US" b="1" dirty="0" smtClean="0">
                <a:solidFill>
                  <a:srgbClr val="FFFF00"/>
                </a:solidFill>
              </a:rPr>
              <a:t>already heard God say</a:t>
            </a:r>
          </a:p>
          <a:p>
            <a:r>
              <a:rPr lang="en-US" dirty="0" smtClean="0"/>
              <a:t>Learn what we </a:t>
            </a:r>
            <a:r>
              <a:rPr lang="en-US" b="1" dirty="0" smtClean="0">
                <a:solidFill>
                  <a:srgbClr val="FFFF00"/>
                </a:solidFill>
              </a:rPr>
              <a:t>have already planned</a:t>
            </a:r>
            <a:r>
              <a:rPr lang="en-US" dirty="0" smtClean="0"/>
              <a:t>, let’s focus on first steps, and also large projects that need more manpower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Prayer meetings, prophesying</a:t>
            </a:r>
            <a:r>
              <a:rPr lang="en-US" dirty="0" smtClean="0"/>
              <a:t>, etc., is always a good idea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643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7467600" cy="4525962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smtClean="0"/>
              <a:t>Glory</a:t>
            </a:r>
            <a:r>
              <a:rPr lang="en-US" sz="8800" dirty="0" smtClean="0"/>
              <a:t> to </a:t>
            </a:r>
            <a:r>
              <a:rPr lang="en-US" sz="8800" b="1" dirty="0" smtClean="0"/>
              <a:t>God</a:t>
            </a:r>
            <a:r>
              <a:rPr lang="en-US" sz="8800" dirty="0" smtClean="0"/>
              <a:t>! </a:t>
            </a:r>
            <a:br>
              <a:rPr lang="en-US" sz="8800" dirty="0" smtClean="0"/>
            </a:br>
            <a:r>
              <a:rPr lang="en-US" sz="8800" dirty="0" smtClean="0"/>
              <a:t>and</a:t>
            </a:r>
            <a:br>
              <a:rPr lang="en-US" sz="8800" dirty="0" smtClean="0"/>
            </a:br>
            <a:r>
              <a:rPr lang="en-US" sz="8800" b="1" dirty="0" smtClean="0"/>
              <a:t>Amen</a:t>
            </a:r>
            <a:r>
              <a:rPr lang="en-US" sz="8800" dirty="0" smtClean="0"/>
              <a:t>!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59582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2749</TotalTime>
  <Words>3321</Words>
  <Application>Microsoft Office PowerPoint</Application>
  <PresentationFormat>On-screen Show (4:3)</PresentationFormat>
  <Paragraphs>363</Paragraphs>
  <Slides>80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Technic</vt:lpstr>
      <vt:lpstr>Bohol Vision Sharing</vt:lpstr>
      <vt:lpstr>Why Bohol? </vt:lpstr>
      <vt:lpstr>Revival </vt:lpstr>
      <vt:lpstr>Revival </vt:lpstr>
      <vt:lpstr>Projects</vt:lpstr>
      <vt:lpstr>Projects</vt:lpstr>
      <vt:lpstr>Projects</vt:lpstr>
      <vt:lpstr>Short List of Projects</vt:lpstr>
      <vt:lpstr>PowerPoint Presentation</vt:lpstr>
      <vt:lpstr>First Steps: Prayer, Intercession</vt:lpstr>
      <vt:lpstr>First Big Visible Projects</vt:lpstr>
      <vt:lpstr>Bethsaida: Grow Out Tanks</vt:lpstr>
      <vt:lpstr>Bethsaida: Nursery &amp; Algae</vt:lpstr>
      <vt:lpstr>Bethsaida: Full Farm Layout</vt:lpstr>
      <vt:lpstr>Bethsaida</vt:lpstr>
      <vt:lpstr>PowerPoint Presentation</vt:lpstr>
      <vt:lpstr>Bethsaida</vt:lpstr>
      <vt:lpstr>Bethsaida</vt:lpstr>
      <vt:lpstr>Bethsaida</vt:lpstr>
      <vt:lpstr>Other Start Up Phase Projects</vt:lpstr>
      <vt:lpstr>What Next?</vt:lpstr>
      <vt:lpstr>Hit the Ground Running</vt:lpstr>
      <vt:lpstr>Hit the Ground Running</vt:lpstr>
      <vt:lpstr>Ambassador Hotel: 219 rms, 1ha pool, sports, ball rooms, offices, McD, Buffet, 27 shops, kiosks</vt:lpstr>
      <vt:lpstr>Trapezoidal 8/f Room Tower;  8+ restos, 5 LARGE function rms, SPA, theatre, studios, 8/f church</vt:lpstr>
      <vt:lpstr>Long wall of guest rooms overlooks ocean and 1ha pool; also tennis, horses, archery, etc. kid activities </vt:lpstr>
      <vt:lpstr>Outdoor Pool is like a waterpark; private pools, lazy river, spring hill </vt:lpstr>
      <vt:lpstr>8/f Atrium inside tower indoor pool and restos inside</vt:lpstr>
      <vt:lpstr>Planning Department</vt:lpstr>
      <vt:lpstr>Planning Department: main tasks</vt:lpstr>
      <vt:lpstr>New Town: Gloria </vt:lpstr>
      <vt:lpstr>Gloria: early concept</vt:lpstr>
      <vt:lpstr>Gloria: BCU Admin, Civic, Messenger, Mall … looking towards Park Gate</vt:lpstr>
      <vt:lpstr>Gloria: BCU Campus &amp; Sport Facilities</vt:lpstr>
      <vt:lpstr>Gloria Civic Center: (arts, music, library, etc.)</vt:lpstr>
      <vt:lpstr>Gloria: PMB Campus Global Ministry Hub</vt:lpstr>
      <vt:lpstr>Gloria: Entertainment Quarter</vt:lpstr>
      <vt:lpstr>PowerPoint Presentation</vt:lpstr>
      <vt:lpstr>Sympatico Theme Park</vt:lpstr>
      <vt:lpstr>Sympatico Theme Park</vt:lpstr>
      <vt:lpstr>Sympatico Theme Park</vt:lpstr>
      <vt:lpstr>Crystal Castle Grounds: 8 Gardens, 8 Lands</vt:lpstr>
      <vt:lpstr>Caribbean Dream Water Park: 20 ha,  1m cubic m water, Volcano hotel, etc</vt:lpstr>
      <vt:lpstr>Children’s Castle: 20ha</vt:lpstr>
      <vt:lpstr>Flutterby Forest and Butterfly Hotel</vt:lpstr>
      <vt:lpstr>Sympatico Theme Park</vt:lpstr>
      <vt:lpstr>PowerPoint Presentation</vt:lpstr>
      <vt:lpstr>Hotels – 4,000 rooms</vt:lpstr>
      <vt:lpstr>Restaurants </vt:lpstr>
      <vt:lpstr>Sport Facilities</vt:lpstr>
      <vt:lpstr>Car Racing!! </vt:lpstr>
      <vt:lpstr>Barber Motorsports Park, Alabama: a model for our Bohol track</vt:lpstr>
      <vt:lpstr>Housing Development</vt:lpstr>
      <vt:lpstr>Lexington Drive, Pennsylvania</vt:lpstr>
      <vt:lpstr>Large Scale Charity Projects</vt:lpstr>
      <vt:lpstr>Children’s Village</vt:lpstr>
      <vt:lpstr>Golden Days Care</vt:lpstr>
      <vt:lpstr>Shepherd’s Haven, Pastor’s Center</vt:lpstr>
      <vt:lpstr>Bohol Christian University (BCU)</vt:lpstr>
      <vt:lpstr>Manufacturing</vt:lpstr>
      <vt:lpstr>Media … ALL Media</vt:lpstr>
      <vt:lpstr>Shipping</vt:lpstr>
      <vt:lpstr>Horses: Ambrose Equestrian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PMB Campus</vt:lpstr>
      <vt:lpstr>PMB Campus</vt:lpstr>
      <vt:lpstr>PowerPoint Presentation</vt:lpstr>
      <vt:lpstr>A God-Sized Vision</vt:lpstr>
      <vt:lpstr>Needed</vt:lpstr>
      <vt:lpstr>Questions?</vt:lpstr>
      <vt:lpstr>Questions?</vt:lpstr>
      <vt:lpstr>Prophetic Guidance </vt:lpstr>
      <vt:lpstr>Next: Bethsaida Specifics</vt:lpstr>
      <vt:lpstr>Do you want to help?</vt:lpstr>
      <vt:lpstr>Glory to God!  and Amen!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Bohol Vision Sharing</dc:title>
  <dc:creator>user</dc:creator>
  <cp:lastModifiedBy>user</cp:lastModifiedBy>
  <cp:revision>77</cp:revision>
  <dcterms:created xsi:type="dcterms:W3CDTF">2018-03-18T08:32:14Z</dcterms:created>
  <dcterms:modified xsi:type="dcterms:W3CDTF">2018-07-12T03:08:41Z</dcterms:modified>
</cp:coreProperties>
</file>